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2E_A20EF909.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1" r:id="rId4"/>
    <p:sldMasterId id="2147483648" r:id="rId5"/>
  </p:sldMasterIdLst>
  <p:notesMasterIdLst>
    <p:notesMasterId r:id="rId48"/>
  </p:notesMasterIdLst>
  <p:handoutMasterIdLst>
    <p:handoutMasterId r:id="rId49"/>
  </p:handoutMasterIdLst>
  <p:sldIdLst>
    <p:sldId id="256" r:id="rId6"/>
    <p:sldId id="338" r:id="rId7"/>
    <p:sldId id="314" r:id="rId8"/>
    <p:sldId id="339" r:id="rId9"/>
    <p:sldId id="340" r:id="rId10"/>
    <p:sldId id="331" r:id="rId11"/>
    <p:sldId id="282" r:id="rId12"/>
    <p:sldId id="283" r:id="rId13"/>
    <p:sldId id="257" r:id="rId14"/>
    <p:sldId id="284" r:id="rId15"/>
    <p:sldId id="290" r:id="rId16"/>
    <p:sldId id="285" r:id="rId17"/>
    <p:sldId id="289" r:id="rId18"/>
    <p:sldId id="335" r:id="rId19"/>
    <p:sldId id="336" r:id="rId20"/>
    <p:sldId id="337" r:id="rId21"/>
    <p:sldId id="305" r:id="rId22"/>
    <p:sldId id="315" r:id="rId23"/>
    <p:sldId id="286" r:id="rId24"/>
    <p:sldId id="258" r:id="rId25"/>
    <p:sldId id="287" r:id="rId26"/>
    <p:sldId id="288" r:id="rId27"/>
    <p:sldId id="292" r:id="rId28"/>
    <p:sldId id="329" r:id="rId29"/>
    <p:sldId id="293" r:id="rId30"/>
    <p:sldId id="294" r:id="rId31"/>
    <p:sldId id="296" r:id="rId32"/>
    <p:sldId id="297" r:id="rId33"/>
    <p:sldId id="307" r:id="rId34"/>
    <p:sldId id="298" r:id="rId35"/>
    <p:sldId id="299" r:id="rId36"/>
    <p:sldId id="300" r:id="rId37"/>
    <p:sldId id="301" r:id="rId38"/>
    <p:sldId id="306" r:id="rId39"/>
    <p:sldId id="302" r:id="rId40"/>
    <p:sldId id="308" r:id="rId41"/>
    <p:sldId id="309" r:id="rId42"/>
    <p:sldId id="310" r:id="rId43"/>
    <p:sldId id="322" r:id="rId44"/>
    <p:sldId id="316" r:id="rId45"/>
    <p:sldId id="332" r:id="rId46"/>
    <p:sldId id="342"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0F5601-B8EA-7D81-5255-E39D055C1245}" name="Imma Nwobodu" initials="IN" userId="S::inwobodu@GCRA-sc.org::0dd91e12-ef68-41cb-b3b0-dd169979084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iney Bischof" initials="BB" lastIdx="2" clrIdx="0">
    <p:extLst>
      <p:ext uri="{19B8F6BF-5375-455C-9EA6-DF929625EA0E}">
        <p15:presenceInfo xmlns:p15="http://schemas.microsoft.com/office/powerpoint/2012/main" userId="S::bbischof@gcra-sc.org::e8fcd3d8-6ba3-4d8a-a259-890d1ee9a3a4" providerId="AD"/>
      </p:ext>
    </p:extLst>
  </p:cmAuthor>
  <p:cmAuthor id="2" name="Kristin Conley" initials="KC" lastIdx="1" clrIdx="1">
    <p:extLst>
      <p:ext uri="{19B8F6BF-5375-455C-9EA6-DF929625EA0E}">
        <p15:presenceInfo xmlns:p15="http://schemas.microsoft.com/office/powerpoint/2012/main" userId="S::kconley@gcra-sc.org::3fa706d8-0de2-4a07-a110-4a69bef50a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6"/>
    <a:srgbClr val="73C167"/>
    <a:srgbClr val="465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68105" autoAdjust="0"/>
  </p:normalViewPr>
  <p:slideViewPr>
    <p:cSldViewPr snapToGrid="0">
      <p:cViewPr varScale="1">
        <p:scale>
          <a:sx n="53" d="100"/>
          <a:sy n="53" d="100"/>
        </p:scale>
        <p:origin x="1454" y="43"/>
      </p:cViewPr>
      <p:guideLst/>
    </p:cSldViewPr>
  </p:slideViewPr>
  <p:outlineViewPr>
    <p:cViewPr>
      <p:scale>
        <a:sx n="33" d="100"/>
        <a:sy n="33" d="100"/>
      </p:scale>
      <p:origin x="0" y="-738"/>
    </p:cViewPr>
  </p:outlineViewPr>
  <p:notesTextViewPr>
    <p:cViewPr>
      <p:scale>
        <a:sx n="1" d="1"/>
        <a:sy n="1" d="1"/>
      </p:scale>
      <p:origin x="0" y="0"/>
    </p:cViewPr>
  </p:notesText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comments/modernComment_12E_A20EF909.xml><?xml version="1.0" encoding="utf-8"?>
<p188:cmLst xmlns:a="http://schemas.openxmlformats.org/drawingml/2006/main" xmlns:r="http://schemas.openxmlformats.org/officeDocument/2006/relationships" xmlns:p188="http://schemas.microsoft.com/office/powerpoint/2018/8/main">
  <p188:cm id="{374109B0-008A-480D-BC47-782B2A09F40B}" authorId="{180F5601-B8EA-7D81-5255-E39D055C1245}" status="resolved" created="2024-01-12T17:26:20.290" complete="100000">
    <ac:deMkLst xmlns:ac="http://schemas.microsoft.com/office/drawing/2013/main/command">
      <pc:docMk xmlns:pc="http://schemas.microsoft.com/office/powerpoint/2013/main/command"/>
      <pc:sldMk xmlns:pc="http://schemas.microsoft.com/office/powerpoint/2013/main/command" cId="2718890249" sldId="302"/>
      <ac:graphicFrameMk id="5" creationId="{481DD1F3-1B0E-4434-B5C5-74FEBD4372F3}"/>
    </ac:deMkLst>
    <p188:txBody>
      <a:bodyPr/>
      <a:lstStyle/>
      <a:p>
        <a:r>
          <a:rPr lang="en-US"/>
          <a:t>Revise the date </a:t>
        </a:r>
      </a:p>
    </p188:txBody>
  </p188:cm>
</p188:cmLst>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3562F-E48F-4F4B-92A6-A7989A16201A}"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8C6A15CA-D184-420B-921F-8D92D5395FA1}">
      <dgm:prSet/>
      <dgm:spPr/>
      <dgm:t>
        <a:bodyPr/>
        <a:lstStyle/>
        <a:p>
          <a:r>
            <a:rPr lang="en-US" dirty="0">
              <a:solidFill>
                <a:schemeClr val="bg1"/>
              </a:solidFill>
            </a:rPr>
            <a:t>Site acquisition </a:t>
          </a:r>
        </a:p>
      </dgm:t>
    </dgm:pt>
    <dgm:pt modelId="{66B60CE3-76A4-4286-BAFC-A9CB5655A7A5}" type="parTrans" cxnId="{7979F602-43BC-46E0-BFDE-ACD9CE78F6DE}">
      <dgm:prSet/>
      <dgm:spPr/>
      <dgm:t>
        <a:bodyPr/>
        <a:lstStyle/>
        <a:p>
          <a:endParaRPr lang="en-US"/>
        </a:p>
      </dgm:t>
    </dgm:pt>
    <dgm:pt modelId="{ECFFA661-CC1B-4213-B708-32AD428A00E8}" type="sibTrans" cxnId="{7979F602-43BC-46E0-BFDE-ACD9CE78F6DE}">
      <dgm:prSet/>
      <dgm:spPr/>
      <dgm:t>
        <a:bodyPr/>
        <a:lstStyle/>
        <a:p>
          <a:endParaRPr lang="en-US"/>
        </a:p>
      </dgm:t>
    </dgm:pt>
    <dgm:pt modelId="{9BAC8775-FFFC-43FC-A962-8439C00B9D83}">
      <dgm:prSet/>
      <dgm:spPr/>
      <dgm:t>
        <a:bodyPr/>
        <a:lstStyle/>
        <a:p>
          <a:r>
            <a:rPr lang="en-US" dirty="0">
              <a:solidFill>
                <a:schemeClr val="bg1"/>
              </a:solidFill>
            </a:rPr>
            <a:t>Pre-development  cost </a:t>
          </a:r>
        </a:p>
      </dgm:t>
    </dgm:pt>
    <dgm:pt modelId="{1598CDDA-4F0E-4068-A087-6F8DBF737872}" type="parTrans" cxnId="{B091B439-2C88-48F3-AD07-F20A0A3C5F5C}">
      <dgm:prSet/>
      <dgm:spPr/>
      <dgm:t>
        <a:bodyPr/>
        <a:lstStyle/>
        <a:p>
          <a:endParaRPr lang="en-US"/>
        </a:p>
      </dgm:t>
    </dgm:pt>
    <dgm:pt modelId="{72576A03-284E-432F-8249-79F1E1EC1C8E}" type="sibTrans" cxnId="{B091B439-2C88-48F3-AD07-F20A0A3C5F5C}">
      <dgm:prSet/>
      <dgm:spPr/>
      <dgm:t>
        <a:bodyPr/>
        <a:lstStyle/>
        <a:p>
          <a:endParaRPr lang="en-US"/>
        </a:p>
      </dgm:t>
    </dgm:pt>
    <dgm:pt modelId="{0A557F7F-0BB3-4518-A983-39E37B7B0BB3}">
      <dgm:prSet/>
      <dgm:spPr/>
      <dgm:t>
        <a:bodyPr/>
        <a:lstStyle/>
        <a:p>
          <a:r>
            <a:rPr lang="en-US" dirty="0">
              <a:solidFill>
                <a:schemeClr val="bg1"/>
              </a:solidFill>
            </a:rPr>
            <a:t>Hard costs for construction and rehabilitation activities</a:t>
          </a:r>
        </a:p>
      </dgm:t>
    </dgm:pt>
    <dgm:pt modelId="{01579C24-F5B3-4C41-B25C-BFE43881ACEA}" type="parTrans" cxnId="{BDB39598-2657-4C6C-A244-F0DFCD454BB0}">
      <dgm:prSet/>
      <dgm:spPr/>
      <dgm:t>
        <a:bodyPr/>
        <a:lstStyle/>
        <a:p>
          <a:endParaRPr lang="en-US"/>
        </a:p>
      </dgm:t>
    </dgm:pt>
    <dgm:pt modelId="{82DDCFC5-347C-4C61-B73C-7FBA1A41C451}" type="sibTrans" cxnId="{BDB39598-2657-4C6C-A244-F0DFCD454BB0}">
      <dgm:prSet/>
      <dgm:spPr/>
      <dgm:t>
        <a:bodyPr/>
        <a:lstStyle/>
        <a:p>
          <a:endParaRPr lang="en-US"/>
        </a:p>
      </dgm:t>
    </dgm:pt>
    <dgm:pt modelId="{554AD134-F5E2-4D65-94BF-00826BBDF4CE}">
      <dgm:prSet/>
      <dgm:spPr/>
      <dgm:t>
        <a:bodyPr/>
        <a:lstStyle/>
        <a:p>
          <a:r>
            <a:rPr lang="en-US" dirty="0">
              <a:solidFill>
                <a:schemeClr val="bg1"/>
              </a:solidFill>
            </a:rPr>
            <a:t>Site improvements</a:t>
          </a:r>
          <a:r>
            <a:rPr lang="en-US" dirty="0">
              <a:solidFill>
                <a:srgbClr val="0076B6"/>
              </a:solidFill>
            </a:rPr>
            <a:t> </a:t>
          </a:r>
        </a:p>
      </dgm:t>
    </dgm:pt>
    <dgm:pt modelId="{CF0FDF1B-210D-4D4B-AB64-EB330925007E}" type="parTrans" cxnId="{F954907E-234B-48B5-8506-7ED39A536892}">
      <dgm:prSet/>
      <dgm:spPr/>
      <dgm:t>
        <a:bodyPr/>
        <a:lstStyle/>
        <a:p>
          <a:endParaRPr lang="en-US"/>
        </a:p>
      </dgm:t>
    </dgm:pt>
    <dgm:pt modelId="{40684CFA-DFEC-4691-94A4-5D9D0613D2EC}" type="sibTrans" cxnId="{F954907E-234B-48B5-8506-7ED39A536892}">
      <dgm:prSet/>
      <dgm:spPr/>
      <dgm:t>
        <a:bodyPr/>
        <a:lstStyle/>
        <a:p>
          <a:endParaRPr lang="en-US"/>
        </a:p>
      </dgm:t>
    </dgm:pt>
    <dgm:pt modelId="{3103DD3C-AC81-409E-A080-518D543BF46D}">
      <dgm:prSet/>
      <dgm:spPr/>
      <dgm:t>
        <a:bodyPr/>
        <a:lstStyle/>
        <a:p>
          <a:r>
            <a:rPr lang="en-US" dirty="0">
              <a:solidFill>
                <a:schemeClr val="bg1"/>
              </a:solidFill>
            </a:rPr>
            <a:t>Infrastructure specific to development of site</a:t>
          </a:r>
          <a:endParaRPr lang="en-US" dirty="0">
            <a:solidFill>
              <a:srgbClr val="0076B6"/>
            </a:solidFill>
          </a:endParaRPr>
        </a:p>
      </dgm:t>
    </dgm:pt>
    <dgm:pt modelId="{0E2F9A65-61A6-478C-84E5-A77B8037F4A6}" type="parTrans" cxnId="{AE5571B3-31CD-478B-B9AC-E1623E08439B}">
      <dgm:prSet/>
      <dgm:spPr/>
      <dgm:t>
        <a:bodyPr/>
        <a:lstStyle/>
        <a:p>
          <a:endParaRPr lang="en-US"/>
        </a:p>
      </dgm:t>
    </dgm:pt>
    <dgm:pt modelId="{A929C617-2C9B-4570-A5CB-925960879BA7}" type="sibTrans" cxnId="{AE5571B3-31CD-478B-B9AC-E1623E08439B}">
      <dgm:prSet/>
      <dgm:spPr/>
      <dgm:t>
        <a:bodyPr/>
        <a:lstStyle/>
        <a:p>
          <a:endParaRPr lang="en-US"/>
        </a:p>
      </dgm:t>
    </dgm:pt>
    <dgm:pt modelId="{E0533BBA-1D4A-44CE-B9FD-817C4D0FDF19}">
      <dgm:prSet/>
      <dgm:spPr/>
      <dgm:t>
        <a:bodyPr/>
        <a:lstStyle/>
        <a:p>
          <a:r>
            <a:rPr lang="en-US" b="1" dirty="0">
              <a:solidFill>
                <a:srgbClr val="0076B6"/>
              </a:solidFill>
            </a:rPr>
            <a:t>All cost must be directly associated with specific housing development project.</a:t>
          </a:r>
          <a:endParaRPr lang="en-US" dirty="0">
            <a:solidFill>
              <a:srgbClr val="0076B6"/>
            </a:solidFill>
          </a:endParaRPr>
        </a:p>
      </dgm:t>
    </dgm:pt>
    <dgm:pt modelId="{DA305AF0-AAAB-4771-8996-3400C9266A62}" type="parTrans" cxnId="{B25257A0-3196-4C5A-ACE3-5C312AA6E799}">
      <dgm:prSet/>
      <dgm:spPr/>
      <dgm:t>
        <a:bodyPr/>
        <a:lstStyle/>
        <a:p>
          <a:endParaRPr lang="en-US"/>
        </a:p>
      </dgm:t>
    </dgm:pt>
    <dgm:pt modelId="{BE868523-C8E2-484C-920E-C7E3AF768CAB}" type="sibTrans" cxnId="{B25257A0-3196-4C5A-ACE3-5C312AA6E799}">
      <dgm:prSet/>
      <dgm:spPr/>
      <dgm:t>
        <a:bodyPr/>
        <a:lstStyle/>
        <a:p>
          <a:endParaRPr lang="en-US"/>
        </a:p>
      </dgm:t>
    </dgm:pt>
    <dgm:pt modelId="{05C80E0B-7A25-4411-884F-55120187DB20}" type="pres">
      <dgm:prSet presAssocID="{3703562F-E48F-4F4B-92A6-A7989A16201A}" presName="vert0" presStyleCnt="0">
        <dgm:presLayoutVars>
          <dgm:dir/>
          <dgm:animOne val="branch"/>
          <dgm:animLvl val="lvl"/>
        </dgm:presLayoutVars>
      </dgm:prSet>
      <dgm:spPr/>
    </dgm:pt>
    <dgm:pt modelId="{11EECDB8-AFCB-41AE-A50C-8E0FA0561F01}" type="pres">
      <dgm:prSet presAssocID="{8C6A15CA-D184-420B-921F-8D92D5395FA1}" presName="thickLine" presStyleLbl="alignNode1" presStyleIdx="0" presStyleCnt="6"/>
      <dgm:spPr/>
    </dgm:pt>
    <dgm:pt modelId="{FB0C43B9-7CD3-4524-8CDE-C6FC89CCEB86}" type="pres">
      <dgm:prSet presAssocID="{8C6A15CA-D184-420B-921F-8D92D5395FA1}" presName="horz1" presStyleCnt="0"/>
      <dgm:spPr/>
    </dgm:pt>
    <dgm:pt modelId="{06FCE93F-D93D-4FAA-81E8-71EE71DC1173}" type="pres">
      <dgm:prSet presAssocID="{8C6A15CA-D184-420B-921F-8D92D5395FA1}" presName="tx1" presStyleLbl="revTx" presStyleIdx="0" presStyleCnt="6"/>
      <dgm:spPr/>
    </dgm:pt>
    <dgm:pt modelId="{A962E36D-6D3B-46C8-901C-B18B5B2D0BFB}" type="pres">
      <dgm:prSet presAssocID="{8C6A15CA-D184-420B-921F-8D92D5395FA1}" presName="vert1" presStyleCnt="0"/>
      <dgm:spPr/>
    </dgm:pt>
    <dgm:pt modelId="{B25406F7-BF92-4F46-82A1-9D0C90E8B803}" type="pres">
      <dgm:prSet presAssocID="{9BAC8775-FFFC-43FC-A962-8439C00B9D83}" presName="thickLine" presStyleLbl="alignNode1" presStyleIdx="1" presStyleCnt="6"/>
      <dgm:spPr/>
    </dgm:pt>
    <dgm:pt modelId="{45A9579C-7A86-4A59-B619-0BC3799BFF2E}" type="pres">
      <dgm:prSet presAssocID="{9BAC8775-FFFC-43FC-A962-8439C00B9D83}" presName="horz1" presStyleCnt="0"/>
      <dgm:spPr/>
    </dgm:pt>
    <dgm:pt modelId="{E9C49C91-59A1-4F9E-AC0D-A86204832671}" type="pres">
      <dgm:prSet presAssocID="{9BAC8775-FFFC-43FC-A962-8439C00B9D83}" presName="tx1" presStyleLbl="revTx" presStyleIdx="1" presStyleCnt="6"/>
      <dgm:spPr/>
    </dgm:pt>
    <dgm:pt modelId="{E8B74B83-B825-40B5-9AA5-E77EA2EE0D7A}" type="pres">
      <dgm:prSet presAssocID="{9BAC8775-FFFC-43FC-A962-8439C00B9D83}" presName="vert1" presStyleCnt="0"/>
      <dgm:spPr/>
    </dgm:pt>
    <dgm:pt modelId="{35707239-8DC1-4365-9C31-49824D372A9D}" type="pres">
      <dgm:prSet presAssocID="{0A557F7F-0BB3-4518-A983-39E37B7B0BB3}" presName="thickLine" presStyleLbl="alignNode1" presStyleIdx="2" presStyleCnt="6"/>
      <dgm:spPr/>
    </dgm:pt>
    <dgm:pt modelId="{6D8F2371-D295-4B1E-A22B-1283D464EFA4}" type="pres">
      <dgm:prSet presAssocID="{0A557F7F-0BB3-4518-A983-39E37B7B0BB3}" presName="horz1" presStyleCnt="0"/>
      <dgm:spPr/>
    </dgm:pt>
    <dgm:pt modelId="{77AF61E4-BA00-46E1-89BE-D250ED03F20A}" type="pres">
      <dgm:prSet presAssocID="{0A557F7F-0BB3-4518-A983-39E37B7B0BB3}" presName="tx1" presStyleLbl="revTx" presStyleIdx="2" presStyleCnt="6"/>
      <dgm:spPr/>
    </dgm:pt>
    <dgm:pt modelId="{169B68D0-161A-4590-B436-B820C3C6BC5E}" type="pres">
      <dgm:prSet presAssocID="{0A557F7F-0BB3-4518-A983-39E37B7B0BB3}" presName="vert1" presStyleCnt="0"/>
      <dgm:spPr/>
    </dgm:pt>
    <dgm:pt modelId="{9C01B026-1394-4735-9C2C-2FDAF00B9C9E}" type="pres">
      <dgm:prSet presAssocID="{554AD134-F5E2-4D65-94BF-00826BBDF4CE}" presName="thickLine" presStyleLbl="alignNode1" presStyleIdx="3" presStyleCnt="6"/>
      <dgm:spPr/>
    </dgm:pt>
    <dgm:pt modelId="{E6B903ED-C03B-443B-96C1-3E0D46A5D978}" type="pres">
      <dgm:prSet presAssocID="{554AD134-F5E2-4D65-94BF-00826BBDF4CE}" presName="horz1" presStyleCnt="0"/>
      <dgm:spPr/>
    </dgm:pt>
    <dgm:pt modelId="{5B7307A2-EE04-4E31-A055-F2DDE7E87510}" type="pres">
      <dgm:prSet presAssocID="{554AD134-F5E2-4D65-94BF-00826BBDF4CE}" presName="tx1" presStyleLbl="revTx" presStyleIdx="3" presStyleCnt="6"/>
      <dgm:spPr/>
    </dgm:pt>
    <dgm:pt modelId="{02036533-4BD4-4D27-8728-FDAC9C50C9E5}" type="pres">
      <dgm:prSet presAssocID="{554AD134-F5E2-4D65-94BF-00826BBDF4CE}" presName="vert1" presStyleCnt="0"/>
      <dgm:spPr/>
    </dgm:pt>
    <dgm:pt modelId="{81563831-90AE-4620-BE2D-096238ECA8EF}" type="pres">
      <dgm:prSet presAssocID="{3103DD3C-AC81-409E-A080-518D543BF46D}" presName="thickLine" presStyleLbl="alignNode1" presStyleIdx="4" presStyleCnt="6"/>
      <dgm:spPr/>
    </dgm:pt>
    <dgm:pt modelId="{1CDC34F2-CDB2-4344-A665-2F4090509C1F}" type="pres">
      <dgm:prSet presAssocID="{3103DD3C-AC81-409E-A080-518D543BF46D}" presName="horz1" presStyleCnt="0"/>
      <dgm:spPr/>
    </dgm:pt>
    <dgm:pt modelId="{BFD3688A-074B-4E81-8F87-E1D90095395F}" type="pres">
      <dgm:prSet presAssocID="{3103DD3C-AC81-409E-A080-518D543BF46D}" presName="tx1" presStyleLbl="revTx" presStyleIdx="4" presStyleCnt="6"/>
      <dgm:spPr/>
    </dgm:pt>
    <dgm:pt modelId="{045C1CDF-D66C-4027-A925-75ECF2B4DC26}" type="pres">
      <dgm:prSet presAssocID="{3103DD3C-AC81-409E-A080-518D543BF46D}" presName="vert1" presStyleCnt="0"/>
      <dgm:spPr/>
    </dgm:pt>
    <dgm:pt modelId="{698665D5-A0B5-438C-A3D9-264126B7BA46}" type="pres">
      <dgm:prSet presAssocID="{E0533BBA-1D4A-44CE-B9FD-817C4D0FDF19}" presName="thickLine" presStyleLbl="alignNode1" presStyleIdx="5" presStyleCnt="6"/>
      <dgm:spPr/>
    </dgm:pt>
    <dgm:pt modelId="{57542F2C-26E8-47F3-A254-33980FDF1D53}" type="pres">
      <dgm:prSet presAssocID="{E0533BBA-1D4A-44CE-B9FD-817C4D0FDF19}" presName="horz1" presStyleCnt="0"/>
      <dgm:spPr/>
    </dgm:pt>
    <dgm:pt modelId="{F496ABA4-AE0A-4523-96DF-6E35D6A9C821}" type="pres">
      <dgm:prSet presAssocID="{E0533BBA-1D4A-44CE-B9FD-817C4D0FDF19}" presName="tx1" presStyleLbl="revTx" presStyleIdx="5" presStyleCnt="6"/>
      <dgm:spPr/>
    </dgm:pt>
    <dgm:pt modelId="{5D6187C9-5CCC-4921-B86C-42E2A861884B}" type="pres">
      <dgm:prSet presAssocID="{E0533BBA-1D4A-44CE-B9FD-817C4D0FDF19}" presName="vert1" presStyleCnt="0"/>
      <dgm:spPr/>
    </dgm:pt>
  </dgm:ptLst>
  <dgm:cxnLst>
    <dgm:cxn modelId="{7979F602-43BC-46E0-BFDE-ACD9CE78F6DE}" srcId="{3703562F-E48F-4F4B-92A6-A7989A16201A}" destId="{8C6A15CA-D184-420B-921F-8D92D5395FA1}" srcOrd="0" destOrd="0" parTransId="{66B60CE3-76A4-4286-BAFC-A9CB5655A7A5}" sibTransId="{ECFFA661-CC1B-4213-B708-32AD428A00E8}"/>
    <dgm:cxn modelId="{83398603-AB31-4282-9CB7-F388D6FADD2E}" type="presOf" srcId="{E0533BBA-1D4A-44CE-B9FD-817C4D0FDF19}" destId="{F496ABA4-AE0A-4523-96DF-6E35D6A9C821}" srcOrd="0" destOrd="0" presId="urn:microsoft.com/office/officeart/2008/layout/LinedList"/>
    <dgm:cxn modelId="{B091B439-2C88-48F3-AD07-F20A0A3C5F5C}" srcId="{3703562F-E48F-4F4B-92A6-A7989A16201A}" destId="{9BAC8775-FFFC-43FC-A962-8439C00B9D83}" srcOrd="1" destOrd="0" parTransId="{1598CDDA-4F0E-4068-A087-6F8DBF737872}" sibTransId="{72576A03-284E-432F-8249-79F1E1EC1C8E}"/>
    <dgm:cxn modelId="{F1600649-0996-489C-B168-642A4C0972FA}" type="presOf" srcId="{3103DD3C-AC81-409E-A080-518D543BF46D}" destId="{BFD3688A-074B-4E81-8F87-E1D90095395F}" srcOrd="0" destOrd="0" presId="urn:microsoft.com/office/officeart/2008/layout/LinedList"/>
    <dgm:cxn modelId="{F32F757B-A610-457B-B3B0-0D4C43674692}" type="presOf" srcId="{9BAC8775-FFFC-43FC-A962-8439C00B9D83}" destId="{E9C49C91-59A1-4F9E-AC0D-A86204832671}" srcOrd="0" destOrd="0" presId="urn:microsoft.com/office/officeart/2008/layout/LinedList"/>
    <dgm:cxn modelId="{F954907E-234B-48B5-8506-7ED39A536892}" srcId="{3703562F-E48F-4F4B-92A6-A7989A16201A}" destId="{554AD134-F5E2-4D65-94BF-00826BBDF4CE}" srcOrd="3" destOrd="0" parTransId="{CF0FDF1B-210D-4D4B-AB64-EB330925007E}" sibTransId="{40684CFA-DFEC-4691-94A4-5D9D0613D2EC}"/>
    <dgm:cxn modelId="{3C52F188-6778-4A2E-AC3B-DCD619ED2029}" type="presOf" srcId="{0A557F7F-0BB3-4518-A983-39E37B7B0BB3}" destId="{77AF61E4-BA00-46E1-89BE-D250ED03F20A}" srcOrd="0" destOrd="0" presId="urn:microsoft.com/office/officeart/2008/layout/LinedList"/>
    <dgm:cxn modelId="{BDB39598-2657-4C6C-A244-F0DFCD454BB0}" srcId="{3703562F-E48F-4F4B-92A6-A7989A16201A}" destId="{0A557F7F-0BB3-4518-A983-39E37B7B0BB3}" srcOrd="2" destOrd="0" parTransId="{01579C24-F5B3-4C41-B25C-BFE43881ACEA}" sibTransId="{82DDCFC5-347C-4C61-B73C-7FBA1A41C451}"/>
    <dgm:cxn modelId="{B25257A0-3196-4C5A-ACE3-5C312AA6E799}" srcId="{3703562F-E48F-4F4B-92A6-A7989A16201A}" destId="{E0533BBA-1D4A-44CE-B9FD-817C4D0FDF19}" srcOrd="5" destOrd="0" parTransId="{DA305AF0-AAAB-4771-8996-3400C9266A62}" sibTransId="{BE868523-C8E2-484C-920E-C7E3AF768CAB}"/>
    <dgm:cxn modelId="{AE5571B3-31CD-478B-B9AC-E1623E08439B}" srcId="{3703562F-E48F-4F4B-92A6-A7989A16201A}" destId="{3103DD3C-AC81-409E-A080-518D543BF46D}" srcOrd="4" destOrd="0" parTransId="{0E2F9A65-61A6-478C-84E5-A77B8037F4A6}" sibTransId="{A929C617-2C9B-4570-A5CB-925960879BA7}"/>
    <dgm:cxn modelId="{8554D4CC-B3C5-4A00-BA69-ACD6383E3329}" type="presOf" srcId="{554AD134-F5E2-4D65-94BF-00826BBDF4CE}" destId="{5B7307A2-EE04-4E31-A055-F2DDE7E87510}" srcOrd="0" destOrd="0" presId="urn:microsoft.com/office/officeart/2008/layout/LinedList"/>
    <dgm:cxn modelId="{E9E941D4-BBE3-4486-BE9A-390F0C67C90B}" type="presOf" srcId="{8C6A15CA-D184-420B-921F-8D92D5395FA1}" destId="{06FCE93F-D93D-4FAA-81E8-71EE71DC1173}" srcOrd="0" destOrd="0" presId="urn:microsoft.com/office/officeart/2008/layout/LinedList"/>
    <dgm:cxn modelId="{49F278E3-AFDD-434E-A4AF-7AD7BA07B2DC}" type="presOf" srcId="{3703562F-E48F-4F4B-92A6-A7989A16201A}" destId="{05C80E0B-7A25-4411-884F-55120187DB20}" srcOrd="0" destOrd="0" presId="urn:microsoft.com/office/officeart/2008/layout/LinedList"/>
    <dgm:cxn modelId="{8B2C9CAB-078C-40C5-87D7-850E4A07DF39}" type="presParOf" srcId="{05C80E0B-7A25-4411-884F-55120187DB20}" destId="{11EECDB8-AFCB-41AE-A50C-8E0FA0561F01}" srcOrd="0" destOrd="0" presId="urn:microsoft.com/office/officeart/2008/layout/LinedList"/>
    <dgm:cxn modelId="{2D3619D8-455B-4A2C-B421-080452341BD9}" type="presParOf" srcId="{05C80E0B-7A25-4411-884F-55120187DB20}" destId="{FB0C43B9-7CD3-4524-8CDE-C6FC89CCEB86}" srcOrd="1" destOrd="0" presId="urn:microsoft.com/office/officeart/2008/layout/LinedList"/>
    <dgm:cxn modelId="{993E4845-AC0E-4876-BD1C-DF386B8580CE}" type="presParOf" srcId="{FB0C43B9-7CD3-4524-8CDE-C6FC89CCEB86}" destId="{06FCE93F-D93D-4FAA-81E8-71EE71DC1173}" srcOrd="0" destOrd="0" presId="urn:microsoft.com/office/officeart/2008/layout/LinedList"/>
    <dgm:cxn modelId="{9F471AFB-F182-485F-ABB3-615055F68663}" type="presParOf" srcId="{FB0C43B9-7CD3-4524-8CDE-C6FC89CCEB86}" destId="{A962E36D-6D3B-46C8-901C-B18B5B2D0BFB}" srcOrd="1" destOrd="0" presId="urn:microsoft.com/office/officeart/2008/layout/LinedList"/>
    <dgm:cxn modelId="{6B12CA7A-F49F-4ECE-A752-5FBEB613E8DA}" type="presParOf" srcId="{05C80E0B-7A25-4411-884F-55120187DB20}" destId="{B25406F7-BF92-4F46-82A1-9D0C90E8B803}" srcOrd="2" destOrd="0" presId="urn:microsoft.com/office/officeart/2008/layout/LinedList"/>
    <dgm:cxn modelId="{FA97CB92-1247-4BC2-9344-F3B8CEC8E257}" type="presParOf" srcId="{05C80E0B-7A25-4411-884F-55120187DB20}" destId="{45A9579C-7A86-4A59-B619-0BC3799BFF2E}" srcOrd="3" destOrd="0" presId="urn:microsoft.com/office/officeart/2008/layout/LinedList"/>
    <dgm:cxn modelId="{88CEE077-B6AE-4197-86C9-690A8BFB02C9}" type="presParOf" srcId="{45A9579C-7A86-4A59-B619-0BC3799BFF2E}" destId="{E9C49C91-59A1-4F9E-AC0D-A86204832671}" srcOrd="0" destOrd="0" presId="urn:microsoft.com/office/officeart/2008/layout/LinedList"/>
    <dgm:cxn modelId="{6CA9970C-DCFE-41AB-AB19-AD971F44E8A8}" type="presParOf" srcId="{45A9579C-7A86-4A59-B619-0BC3799BFF2E}" destId="{E8B74B83-B825-40B5-9AA5-E77EA2EE0D7A}" srcOrd="1" destOrd="0" presId="urn:microsoft.com/office/officeart/2008/layout/LinedList"/>
    <dgm:cxn modelId="{B7B75EAA-9F2C-4A76-BC85-B595DAF62285}" type="presParOf" srcId="{05C80E0B-7A25-4411-884F-55120187DB20}" destId="{35707239-8DC1-4365-9C31-49824D372A9D}" srcOrd="4" destOrd="0" presId="urn:microsoft.com/office/officeart/2008/layout/LinedList"/>
    <dgm:cxn modelId="{A3DD7E59-BF40-4252-B634-17DB5743A290}" type="presParOf" srcId="{05C80E0B-7A25-4411-884F-55120187DB20}" destId="{6D8F2371-D295-4B1E-A22B-1283D464EFA4}" srcOrd="5" destOrd="0" presId="urn:microsoft.com/office/officeart/2008/layout/LinedList"/>
    <dgm:cxn modelId="{1D8D0CF7-8B84-4236-BDE7-F87368551AD6}" type="presParOf" srcId="{6D8F2371-D295-4B1E-A22B-1283D464EFA4}" destId="{77AF61E4-BA00-46E1-89BE-D250ED03F20A}" srcOrd="0" destOrd="0" presId="urn:microsoft.com/office/officeart/2008/layout/LinedList"/>
    <dgm:cxn modelId="{97DF77A5-AD2A-424D-A020-A6ED2F45A936}" type="presParOf" srcId="{6D8F2371-D295-4B1E-A22B-1283D464EFA4}" destId="{169B68D0-161A-4590-B436-B820C3C6BC5E}" srcOrd="1" destOrd="0" presId="urn:microsoft.com/office/officeart/2008/layout/LinedList"/>
    <dgm:cxn modelId="{AD1D7906-BBE5-45B0-8DF1-4AD262AAF925}" type="presParOf" srcId="{05C80E0B-7A25-4411-884F-55120187DB20}" destId="{9C01B026-1394-4735-9C2C-2FDAF00B9C9E}" srcOrd="6" destOrd="0" presId="urn:microsoft.com/office/officeart/2008/layout/LinedList"/>
    <dgm:cxn modelId="{F7B1A605-C796-4E41-9C21-450B7DB2C256}" type="presParOf" srcId="{05C80E0B-7A25-4411-884F-55120187DB20}" destId="{E6B903ED-C03B-443B-96C1-3E0D46A5D978}" srcOrd="7" destOrd="0" presId="urn:microsoft.com/office/officeart/2008/layout/LinedList"/>
    <dgm:cxn modelId="{C6F70F5D-DE1C-490E-AA4B-32AED16F16BE}" type="presParOf" srcId="{E6B903ED-C03B-443B-96C1-3E0D46A5D978}" destId="{5B7307A2-EE04-4E31-A055-F2DDE7E87510}" srcOrd="0" destOrd="0" presId="urn:microsoft.com/office/officeart/2008/layout/LinedList"/>
    <dgm:cxn modelId="{1FB8359A-6436-494E-843E-45D36CFE75AC}" type="presParOf" srcId="{E6B903ED-C03B-443B-96C1-3E0D46A5D978}" destId="{02036533-4BD4-4D27-8728-FDAC9C50C9E5}" srcOrd="1" destOrd="0" presId="urn:microsoft.com/office/officeart/2008/layout/LinedList"/>
    <dgm:cxn modelId="{FEB07C03-2B6B-44E0-B9BC-C43C5C0FF9F2}" type="presParOf" srcId="{05C80E0B-7A25-4411-884F-55120187DB20}" destId="{81563831-90AE-4620-BE2D-096238ECA8EF}" srcOrd="8" destOrd="0" presId="urn:microsoft.com/office/officeart/2008/layout/LinedList"/>
    <dgm:cxn modelId="{87179DEF-B6A9-4B7C-B1C7-024845C9FAEA}" type="presParOf" srcId="{05C80E0B-7A25-4411-884F-55120187DB20}" destId="{1CDC34F2-CDB2-4344-A665-2F4090509C1F}" srcOrd="9" destOrd="0" presId="urn:microsoft.com/office/officeart/2008/layout/LinedList"/>
    <dgm:cxn modelId="{BBF71439-5DBD-4448-8B8E-2F6B5C660F7B}" type="presParOf" srcId="{1CDC34F2-CDB2-4344-A665-2F4090509C1F}" destId="{BFD3688A-074B-4E81-8F87-E1D90095395F}" srcOrd="0" destOrd="0" presId="urn:microsoft.com/office/officeart/2008/layout/LinedList"/>
    <dgm:cxn modelId="{6BF277C2-55E6-4AD3-8128-E9DF8A4B9D1D}" type="presParOf" srcId="{1CDC34F2-CDB2-4344-A665-2F4090509C1F}" destId="{045C1CDF-D66C-4027-A925-75ECF2B4DC26}" srcOrd="1" destOrd="0" presId="urn:microsoft.com/office/officeart/2008/layout/LinedList"/>
    <dgm:cxn modelId="{32C81E15-E905-400A-A2EE-B701D1B92C23}" type="presParOf" srcId="{05C80E0B-7A25-4411-884F-55120187DB20}" destId="{698665D5-A0B5-438C-A3D9-264126B7BA46}" srcOrd="10" destOrd="0" presId="urn:microsoft.com/office/officeart/2008/layout/LinedList"/>
    <dgm:cxn modelId="{F5823BF6-3DFE-422F-B07F-D31D7ACD8A21}" type="presParOf" srcId="{05C80E0B-7A25-4411-884F-55120187DB20}" destId="{57542F2C-26E8-47F3-A254-33980FDF1D53}" srcOrd="11" destOrd="0" presId="urn:microsoft.com/office/officeart/2008/layout/LinedList"/>
    <dgm:cxn modelId="{8AD75A21-2E2D-4F09-84C3-FE64FD5E3AA6}" type="presParOf" srcId="{57542F2C-26E8-47F3-A254-33980FDF1D53}" destId="{F496ABA4-AE0A-4523-96DF-6E35D6A9C821}" srcOrd="0" destOrd="0" presId="urn:microsoft.com/office/officeart/2008/layout/LinedList"/>
    <dgm:cxn modelId="{E1338A09-151A-481A-BE4C-6903A10BF8F7}" type="presParOf" srcId="{57542F2C-26E8-47F3-A254-33980FDF1D53}" destId="{5D6187C9-5CCC-4921-B86C-42E2A861884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0B695F-6368-4505-BB55-DB7DA576BE0F}" type="doc">
      <dgm:prSet loTypeId="urn:microsoft.com/office/officeart/2005/8/layout/vList2" loCatId="list" qsTypeId="urn:microsoft.com/office/officeart/2005/8/quickstyle/simple2" qsCatId="simple" csTypeId="urn:microsoft.com/office/officeart/2005/8/colors/accent1_1" csCatId="accent1" phldr="1"/>
      <dgm:spPr/>
      <dgm:t>
        <a:bodyPr/>
        <a:lstStyle/>
        <a:p>
          <a:endParaRPr lang="en-US"/>
        </a:p>
      </dgm:t>
    </dgm:pt>
    <dgm:pt modelId="{45C5CC3B-BCA2-46B9-98F4-4AD59ACAF287}">
      <dgm:prSet custT="1"/>
      <dgm:spPr/>
      <dgm:t>
        <a:bodyPr/>
        <a:lstStyle/>
        <a:p>
          <a:r>
            <a:rPr lang="en-US" sz="2400" b="1" dirty="0"/>
            <a:t>Development Description </a:t>
          </a:r>
          <a:r>
            <a:rPr lang="en-US" sz="2400" dirty="0"/>
            <a:t>construction type, #buildings, #units, gross rents, &amp; population served</a:t>
          </a:r>
        </a:p>
      </dgm:t>
    </dgm:pt>
    <dgm:pt modelId="{88E36CD2-F568-4B33-8F6F-A7E2A1A86C05}" type="parTrans" cxnId="{A998900D-74CE-4085-BCD6-DE33639AABC0}">
      <dgm:prSet/>
      <dgm:spPr/>
      <dgm:t>
        <a:bodyPr/>
        <a:lstStyle/>
        <a:p>
          <a:endParaRPr lang="en-US"/>
        </a:p>
      </dgm:t>
    </dgm:pt>
    <dgm:pt modelId="{47AE7F2B-39F1-4D83-AB7B-B203416D5DC0}" type="sibTrans" cxnId="{A998900D-74CE-4085-BCD6-DE33639AABC0}">
      <dgm:prSet/>
      <dgm:spPr/>
      <dgm:t>
        <a:bodyPr/>
        <a:lstStyle/>
        <a:p>
          <a:endParaRPr lang="en-US"/>
        </a:p>
      </dgm:t>
    </dgm:pt>
    <dgm:pt modelId="{0F8F66F6-FCF2-4991-AED0-2E4CB281346D}">
      <dgm:prSet custT="1"/>
      <dgm:spPr/>
      <dgm:t>
        <a:bodyPr/>
        <a:lstStyle/>
        <a:p>
          <a:r>
            <a:rPr lang="en-US" sz="2400" b="1" dirty="0"/>
            <a:t>Site Location Description </a:t>
          </a:r>
          <a:r>
            <a:rPr lang="en-US" sz="2400" dirty="0"/>
            <a:t>include area map and site photos.</a:t>
          </a:r>
        </a:p>
      </dgm:t>
    </dgm:pt>
    <dgm:pt modelId="{8AA33F6E-1BE2-48D8-81ED-318B99FE448C}" type="parTrans" cxnId="{0D03ED94-978F-4F38-BE18-EFE64EB1E05A}">
      <dgm:prSet/>
      <dgm:spPr/>
      <dgm:t>
        <a:bodyPr/>
        <a:lstStyle/>
        <a:p>
          <a:endParaRPr lang="en-US"/>
        </a:p>
      </dgm:t>
    </dgm:pt>
    <dgm:pt modelId="{ED81320F-B7BA-478E-929B-3615D66986EE}" type="sibTrans" cxnId="{0D03ED94-978F-4F38-BE18-EFE64EB1E05A}">
      <dgm:prSet/>
      <dgm:spPr/>
      <dgm:t>
        <a:bodyPr/>
        <a:lstStyle/>
        <a:p>
          <a:endParaRPr lang="en-US"/>
        </a:p>
      </dgm:t>
    </dgm:pt>
    <dgm:pt modelId="{C2100311-1B10-4DAB-9B74-68DA9B3E4573}">
      <dgm:prSet custT="1"/>
      <dgm:spPr/>
      <dgm:t>
        <a:bodyPr/>
        <a:lstStyle/>
        <a:p>
          <a:r>
            <a:rPr lang="en-US" sz="2400" b="1" dirty="0"/>
            <a:t>Market Area Description </a:t>
          </a:r>
          <a:r>
            <a:rPr lang="en-US" sz="2400" dirty="0"/>
            <a:t>include map showing nearest full-service grocery, pharmacy, school, and comparable developments</a:t>
          </a:r>
        </a:p>
      </dgm:t>
    </dgm:pt>
    <dgm:pt modelId="{8D9262F1-0ECE-4E9A-B08A-8239C236282F}" type="parTrans" cxnId="{D368FA98-5500-4395-BD04-7F9EA759A7AD}">
      <dgm:prSet/>
      <dgm:spPr/>
      <dgm:t>
        <a:bodyPr/>
        <a:lstStyle/>
        <a:p>
          <a:endParaRPr lang="en-US"/>
        </a:p>
      </dgm:t>
    </dgm:pt>
    <dgm:pt modelId="{C08241B3-DA12-40A1-B0E5-66F6972293C9}" type="sibTrans" cxnId="{D368FA98-5500-4395-BD04-7F9EA759A7AD}">
      <dgm:prSet/>
      <dgm:spPr/>
      <dgm:t>
        <a:bodyPr/>
        <a:lstStyle/>
        <a:p>
          <a:endParaRPr lang="en-US"/>
        </a:p>
      </dgm:t>
    </dgm:pt>
    <dgm:pt modelId="{1CED0945-F7A5-4262-8ADA-581FDF56A376}">
      <dgm:prSet custT="1"/>
      <dgm:spPr/>
      <dgm:t>
        <a:bodyPr/>
        <a:lstStyle/>
        <a:p>
          <a:r>
            <a:rPr lang="en-US" sz="2400" b="1" dirty="0"/>
            <a:t>Market Area Economy </a:t>
          </a:r>
          <a:r>
            <a:rPr lang="en-US" sz="2400" dirty="0"/>
            <a:t>workforce numbers and anticipated incomes as relevant to the development's targeted income group</a:t>
          </a:r>
        </a:p>
      </dgm:t>
    </dgm:pt>
    <dgm:pt modelId="{D67A3D84-429B-4BDC-ADBC-393E0BFAFBFF}" type="parTrans" cxnId="{3A16C745-71AF-4FCA-B6D6-B01D635C75C5}">
      <dgm:prSet/>
      <dgm:spPr/>
      <dgm:t>
        <a:bodyPr/>
        <a:lstStyle/>
        <a:p>
          <a:endParaRPr lang="en-US"/>
        </a:p>
      </dgm:t>
    </dgm:pt>
    <dgm:pt modelId="{E119E15D-D888-4E34-BC23-0332803AC82B}" type="sibTrans" cxnId="{3A16C745-71AF-4FCA-B6D6-B01D635C75C5}">
      <dgm:prSet/>
      <dgm:spPr/>
      <dgm:t>
        <a:bodyPr/>
        <a:lstStyle/>
        <a:p>
          <a:endParaRPr lang="en-US"/>
        </a:p>
      </dgm:t>
    </dgm:pt>
    <dgm:pt modelId="{DC594763-A3FD-48F1-847D-52AF9B683536}">
      <dgm:prSet custT="1"/>
      <dgm:spPr/>
      <dgm:t>
        <a:bodyPr/>
        <a:lstStyle/>
        <a:p>
          <a:r>
            <a:rPr lang="en-US" sz="2000" b="1" dirty="0"/>
            <a:t>Summary Comparable Developments  </a:t>
          </a:r>
          <a:r>
            <a:rPr lang="en-US" sz="2000" dirty="0"/>
            <a:t>Describe existing affordable housing developments by type, driving distance from the subject development, population served, #units by bedroom size, gross rent by unit size, service and on-site amenities, occupancy rate</a:t>
          </a:r>
        </a:p>
      </dgm:t>
    </dgm:pt>
    <dgm:pt modelId="{A6FC8CF9-01ED-4A07-AD67-6A204B716BC6}" type="parTrans" cxnId="{C9483226-3A9D-4D6B-BC66-2843D8E502CA}">
      <dgm:prSet/>
      <dgm:spPr/>
      <dgm:t>
        <a:bodyPr/>
        <a:lstStyle/>
        <a:p>
          <a:endParaRPr lang="en-US"/>
        </a:p>
      </dgm:t>
    </dgm:pt>
    <dgm:pt modelId="{3F6E7AF9-4DC6-40EB-BD38-F3614B7AF3DE}" type="sibTrans" cxnId="{C9483226-3A9D-4D6B-BC66-2843D8E502CA}">
      <dgm:prSet/>
      <dgm:spPr/>
      <dgm:t>
        <a:bodyPr/>
        <a:lstStyle/>
        <a:p>
          <a:endParaRPr lang="en-US"/>
        </a:p>
      </dgm:t>
    </dgm:pt>
    <dgm:pt modelId="{A7F6C3BE-623F-47F4-B22A-35D97EC2FA18}" type="pres">
      <dgm:prSet presAssocID="{350B695F-6368-4505-BB55-DB7DA576BE0F}" presName="linear" presStyleCnt="0">
        <dgm:presLayoutVars>
          <dgm:animLvl val="lvl"/>
          <dgm:resizeHandles val="exact"/>
        </dgm:presLayoutVars>
      </dgm:prSet>
      <dgm:spPr/>
    </dgm:pt>
    <dgm:pt modelId="{2E81000B-085E-43C7-88DD-DB364CD8D256}" type="pres">
      <dgm:prSet presAssocID="{45C5CC3B-BCA2-46B9-98F4-4AD59ACAF287}" presName="parentText" presStyleLbl="node1" presStyleIdx="0" presStyleCnt="5">
        <dgm:presLayoutVars>
          <dgm:chMax val="0"/>
          <dgm:bulletEnabled val="1"/>
        </dgm:presLayoutVars>
      </dgm:prSet>
      <dgm:spPr/>
    </dgm:pt>
    <dgm:pt modelId="{83B8B954-C0F8-4087-8A20-3B48D4808A22}" type="pres">
      <dgm:prSet presAssocID="{47AE7F2B-39F1-4D83-AB7B-B203416D5DC0}" presName="spacer" presStyleCnt="0"/>
      <dgm:spPr/>
    </dgm:pt>
    <dgm:pt modelId="{25E0EF44-619C-43F2-BA2D-025B27C0C37D}" type="pres">
      <dgm:prSet presAssocID="{0F8F66F6-FCF2-4991-AED0-2E4CB281346D}" presName="parentText" presStyleLbl="node1" presStyleIdx="1" presStyleCnt="5">
        <dgm:presLayoutVars>
          <dgm:chMax val="0"/>
          <dgm:bulletEnabled val="1"/>
        </dgm:presLayoutVars>
      </dgm:prSet>
      <dgm:spPr/>
    </dgm:pt>
    <dgm:pt modelId="{F1AFAEC1-086E-4991-B011-A407FFEDFEAC}" type="pres">
      <dgm:prSet presAssocID="{ED81320F-B7BA-478E-929B-3615D66986EE}" presName="spacer" presStyleCnt="0"/>
      <dgm:spPr/>
    </dgm:pt>
    <dgm:pt modelId="{915270C4-80FD-46E7-945E-1906C093890C}" type="pres">
      <dgm:prSet presAssocID="{C2100311-1B10-4DAB-9B74-68DA9B3E4573}" presName="parentText" presStyleLbl="node1" presStyleIdx="2" presStyleCnt="5" custLinFactY="-1169" custLinFactNeighborX="-575" custLinFactNeighborY="-100000">
        <dgm:presLayoutVars>
          <dgm:chMax val="0"/>
          <dgm:bulletEnabled val="1"/>
        </dgm:presLayoutVars>
      </dgm:prSet>
      <dgm:spPr/>
    </dgm:pt>
    <dgm:pt modelId="{4FA45EBA-D189-4318-B7E3-458E94608421}" type="pres">
      <dgm:prSet presAssocID="{C08241B3-DA12-40A1-B0E5-66F6972293C9}" presName="spacer" presStyleCnt="0"/>
      <dgm:spPr/>
    </dgm:pt>
    <dgm:pt modelId="{EF366ECC-8BF1-44A2-B64A-61A6488ACC3F}" type="pres">
      <dgm:prSet presAssocID="{1CED0945-F7A5-4262-8ADA-581FDF56A376}" presName="parentText" presStyleLbl="node1" presStyleIdx="3" presStyleCnt="5">
        <dgm:presLayoutVars>
          <dgm:chMax val="0"/>
          <dgm:bulletEnabled val="1"/>
        </dgm:presLayoutVars>
      </dgm:prSet>
      <dgm:spPr/>
    </dgm:pt>
    <dgm:pt modelId="{7053AC29-016A-42DD-8EC9-5B26124696A2}" type="pres">
      <dgm:prSet presAssocID="{E119E15D-D888-4E34-BC23-0332803AC82B}" presName="spacer" presStyleCnt="0"/>
      <dgm:spPr/>
    </dgm:pt>
    <dgm:pt modelId="{C6CDA83D-39FC-43D4-8F3F-5F8E93D86C4D}" type="pres">
      <dgm:prSet presAssocID="{DC594763-A3FD-48F1-847D-52AF9B683536}" presName="parentText" presStyleLbl="node1" presStyleIdx="4" presStyleCnt="5">
        <dgm:presLayoutVars>
          <dgm:chMax val="0"/>
          <dgm:bulletEnabled val="1"/>
        </dgm:presLayoutVars>
      </dgm:prSet>
      <dgm:spPr/>
    </dgm:pt>
  </dgm:ptLst>
  <dgm:cxnLst>
    <dgm:cxn modelId="{A2B9FC04-167A-4814-8B4B-EC6F6BC9947F}" type="presOf" srcId="{1CED0945-F7A5-4262-8ADA-581FDF56A376}" destId="{EF366ECC-8BF1-44A2-B64A-61A6488ACC3F}" srcOrd="0" destOrd="0" presId="urn:microsoft.com/office/officeart/2005/8/layout/vList2"/>
    <dgm:cxn modelId="{A998900D-74CE-4085-BCD6-DE33639AABC0}" srcId="{350B695F-6368-4505-BB55-DB7DA576BE0F}" destId="{45C5CC3B-BCA2-46B9-98F4-4AD59ACAF287}" srcOrd="0" destOrd="0" parTransId="{88E36CD2-F568-4B33-8F6F-A7E2A1A86C05}" sibTransId="{47AE7F2B-39F1-4D83-AB7B-B203416D5DC0}"/>
    <dgm:cxn modelId="{C9483226-3A9D-4D6B-BC66-2843D8E502CA}" srcId="{350B695F-6368-4505-BB55-DB7DA576BE0F}" destId="{DC594763-A3FD-48F1-847D-52AF9B683536}" srcOrd="4" destOrd="0" parTransId="{A6FC8CF9-01ED-4A07-AD67-6A204B716BC6}" sibTransId="{3F6E7AF9-4DC6-40EB-BD38-F3614B7AF3DE}"/>
    <dgm:cxn modelId="{3A16C745-71AF-4FCA-B6D6-B01D635C75C5}" srcId="{350B695F-6368-4505-BB55-DB7DA576BE0F}" destId="{1CED0945-F7A5-4262-8ADA-581FDF56A376}" srcOrd="3" destOrd="0" parTransId="{D67A3D84-429B-4BDC-ADBC-393E0BFAFBFF}" sibTransId="{E119E15D-D888-4E34-BC23-0332803AC82B}"/>
    <dgm:cxn modelId="{6BCBDB67-88E2-4467-9A69-B631980DE990}" type="presOf" srcId="{0F8F66F6-FCF2-4991-AED0-2E4CB281346D}" destId="{25E0EF44-619C-43F2-BA2D-025B27C0C37D}" srcOrd="0" destOrd="0" presId="urn:microsoft.com/office/officeart/2005/8/layout/vList2"/>
    <dgm:cxn modelId="{0D03ED94-978F-4F38-BE18-EFE64EB1E05A}" srcId="{350B695F-6368-4505-BB55-DB7DA576BE0F}" destId="{0F8F66F6-FCF2-4991-AED0-2E4CB281346D}" srcOrd="1" destOrd="0" parTransId="{8AA33F6E-1BE2-48D8-81ED-318B99FE448C}" sibTransId="{ED81320F-B7BA-478E-929B-3615D66986EE}"/>
    <dgm:cxn modelId="{D368FA98-5500-4395-BD04-7F9EA759A7AD}" srcId="{350B695F-6368-4505-BB55-DB7DA576BE0F}" destId="{C2100311-1B10-4DAB-9B74-68DA9B3E4573}" srcOrd="2" destOrd="0" parTransId="{8D9262F1-0ECE-4E9A-B08A-8239C236282F}" sibTransId="{C08241B3-DA12-40A1-B0E5-66F6972293C9}"/>
    <dgm:cxn modelId="{2A3E1E9E-7E04-40B1-98CD-F52B678D0EE9}" type="presOf" srcId="{DC594763-A3FD-48F1-847D-52AF9B683536}" destId="{C6CDA83D-39FC-43D4-8F3F-5F8E93D86C4D}" srcOrd="0" destOrd="0" presId="urn:microsoft.com/office/officeart/2005/8/layout/vList2"/>
    <dgm:cxn modelId="{359161A1-2B3F-41E9-BB17-881F47AE9437}" type="presOf" srcId="{45C5CC3B-BCA2-46B9-98F4-4AD59ACAF287}" destId="{2E81000B-085E-43C7-88DD-DB364CD8D256}" srcOrd="0" destOrd="0" presId="urn:microsoft.com/office/officeart/2005/8/layout/vList2"/>
    <dgm:cxn modelId="{4073BAA2-40FA-4A82-8559-9E662461FAE0}" type="presOf" srcId="{C2100311-1B10-4DAB-9B74-68DA9B3E4573}" destId="{915270C4-80FD-46E7-945E-1906C093890C}" srcOrd="0" destOrd="0" presId="urn:microsoft.com/office/officeart/2005/8/layout/vList2"/>
    <dgm:cxn modelId="{D1E12FB1-BCA8-4FF9-BB50-280CE8EB5B69}" type="presOf" srcId="{350B695F-6368-4505-BB55-DB7DA576BE0F}" destId="{A7F6C3BE-623F-47F4-B22A-35D97EC2FA18}" srcOrd="0" destOrd="0" presId="urn:microsoft.com/office/officeart/2005/8/layout/vList2"/>
    <dgm:cxn modelId="{0C003362-7400-4148-A451-1839FDD6CC90}" type="presParOf" srcId="{A7F6C3BE-623F-47F4-B22A-35D97EC2FA18}" destId="{2E81000B-085E-43C7-88DD-DB364CD8D256}" srcOrd="0" destOrd="0" presId="urn:microsoft.com/office/officeart/2005/8/layout/vList2"/>
    <dgm:cxn modelId="{1234FB0B-51CD-4AA8-9A5C-C08E15092BEB}" type="presParOf" srcId="{A7F6C3BE-623F-47F4-B22A-35D97EC2FA18}" destId="{83B8B954-C0F8-4087-8A20-3B48D4808A22}" srcOrd="1" destOrd="0" presId="urn:microsoft.com/office/officeart/2005/8/layout/vList2"/>
    <dgm:cxn modelId="{1E8F424C-074B-493C-B050-396016128C79}" type="presParOf" srcId="{A7F6C3BE-623F-47F4-B22A-35D97EC2FA18}" destId="{25E0EF44-619C-43F2-BA2D-025B27C0C37D}" srcOrd="2" destOrd="0" presId="urn:microsoft.com/office/officeart/2005/8/layout/vList2"/>
    <dgm:cxn modelId="{FFB063E6-9E15-43CE-912C-96CB106A5FC3}" type="presParOf" srcId="{A7F6C3BE-623F-47F4-B22A-35D97EC2FA18}" destId="{F1AFAEC1-086E-4991-B011-A407FFEDFEAC}" srcOrd="3" destOrd="0" presId="urn:microsoft.com/office/officeart/2005/8/layout/vList2"/>
    <dgm:cxn modelId="{3E2674DC-F976-40BE-9341-186632D5BB63}" type="presParOf" srcId="{A7F6C3BE-623F-47F4-B22A-35D97EC2FA18}" destId="{915270C4-80FD-46E7-945E-1906C093890C}" srcOrd="4" destOrd="0" presId="urn:microsoft.com/office/officeart/2005/8/layout/vList2"/>
    <dgm:cxn modelId="{558145CA-CBE9-43FF-BF01-CA6E4E046E4E}" type="presParOf" srcId="{A7F6C3BE-623F-47F4-B22A-35D97EC2FA18}" destId="{4FA45EBA-D189-4318-B7E3-458E94608421}" srcOrd="5" destOrd="0" presId="urn:microsoft.com/office/officeart/2005/8/layout/vList2"/>
    <dgm:cxn modelId="{FCBEE31B-C43B-4626-A1D1-D9AC123635EF}" type="presParOf" srcId="{A7F6C3BE-623F-47F4-B22A-35D97EC2FA18}" destId="{EF366ECC-8BF1-44A2-B64A-61A6488ACC3F}" srcOrd="6" destOrd="0" presId="urn:microsoft.com/office/officeart/2005/8/layout/vList2"/>
    <dgm:cxn modelId="{AE67392F-CA10-47B5-A9E6-597D5DD5BD70}" type="presParOf" srcId="{A7F6C3BE-623F-47F4-B22A-35D97EC2FA18}" destId="{7053AC29-016A-42DD-8EC9-5B26124696A2}" srcOrd="7" destOrd="0" presId="urn:microsoft.com/office/officeart/2005/8/layout/vList2"/>
    <dgm:cxn modelId="{C5994DC3-D9A1-460F-888C-21BC8A27A026}" type="presParOf" srcId="{A7F6C3BE-623F-47F4-B22A-35D97EC2FA18}" destId="{C6CDA83D-39FC-43D4-8F3F-5F8E93D86C4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5E98C4D-E936-4E38-8CD8-B8A26FF06BEF}"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310771DF-DFDD-44E9-B85D-EB1EAF17658B}">
      <dgm:prSet/>
      <dgm:spPr/>
      <dgm:t>
        <a:bodyPr/>
        <a:lstStyle/>
        <a:p>
          <a:r>
            <a:rPr lang="en-US" dirty="0"/>
            <a:t>Market strengths/weaknesses (compatibility with surrounding uses; the appropriateness of location; service facilities; on-site amenities; off-site amenities and their driving distance from the development etc.)</a:t>
          </a:r>
        </a:p>
      </dgm:t>
    </dgm:pt>
    <dgm:pt modelId="{F61DF785-07BF-496E-BB15-9B30D3D908C2}" type="parTrans" cxnId="{C7E88F1E-889A-48EF-B9A0-F77DFD1EF903}">
      <dgm:prSet/>
      <dgm:spPr/>
      <dgm:t>
        <a:bodyPr/>
        <a:lstStyle/>
        <a:p>
          <a:endParaRPr lang="en-US"/>
        </a:p>
      </dgm:t>
    </dgm:pt>
    <dgm:pt modelId="{BEE1192E-F129-4AFE-886F-71D720729F86}" type="sibTrans" cxnId="{C7E88F1E-889A-48EF-B9A0-F77DFD1EF903}">
      <dgm:prSet/>
      <dgm:spPr/>
      <dgm:t>
        <a:bodyPr/>
        <a:lstStyle/>
        <a:p>
          <a:endParaRPr lang="en-US"/>
        </a:p>
      </dgm:t>
    </dgm:pt>
    <dgm:pt modelId="{0D248790-1D08-43ED-B78F-84B12EF7C893}">
      <dgm:prSet/>
      <dgm:spPr/>
      <dgm:t>
        <a:bodyPr/>
        <a:lstStyle/>
        <a:p>
          <a:r>
            <a:rPr lang="en-US" dirty="0"/>
            <a:t>Positive and negative attributes and issues that will affect the property's performance and any proposed mitigation or modification to project.</a:t>
          </a:r>
        </a:p>
      </dgm:t>
    </dgm:pt>
    <dgm:pt modelId="{E3CAA13E-53DD-4100-AC7F-55E16E76B153}" type="parTrans" cxnId="{CE8D93A8-3B99-4EA1-838E-9FBDFE4DCDAF}">
      <dgm:prSet/>
      <dgm:spPr/>
      <dgm:t>
        <a:bodyPr/>
        <a:lstStyle/>
        <a:p>
          <a:endParaRPr lang="en-US"/>
        </a:p>
      </dgm:t>
    </dgm:pt>
    <dgm:pt modelId="{3F9F23C9-DD74-4643-9366-1CB554B9E131}" type="sibTrans" cxnId="{CE8D93A8-3B99-4EA1-838E-9FBDFE4DCDAF}">
      <dgm:prSet/>
      <dgm:spPr/>
      <dgm:t>
        <a:bodyPr/>
        <a:lstStyle/>
        <a:p>
          <a:endParaRPr lang="en-US"/>
        </a:p>
      </dgm:t>
    </dgm:pt>
    <dgm:pt modelId="{9CE19EE9-3ED4-4B1B-AA56-666F3F378662}">
      <dgm:prSet/>
      <dgm:spPr/>
      <dgm:t>
        <a:bodyPr/>
        <a:lstStyle/>
        <a:p>
          <a:r>
            <a:rPr lang="en-US" dirty="0"/>
            <a:t>Market justification for the proposed development, including the proposed rents by unit and population type.</a:t>
          </a:r>
        </a:p>
      </dgm:t>
    </dgm:pt>
    <dgm:pt modelId="{A37A83C9-C827-4C11-828E-B921E092E9B9}" type="parTrans" cxnId="{567B2341-5B39-47F8-AEA2-7019513547C5}">
      <dgm:prSet/>
      <dgm:spPr/>
      <dgm:t>
        <a:bodyPr/>
        <a:lstStyle/>
        <a:p>
          <a:endParaRPr lang="en-US"/>
        </a:p>
      </dgm:t>
    </dgm:pt>
    <dgm:pt modelId="{543EBC01-3620-47F8-9BDE-4C3CD9CEDF2C}" type="sibTrans" cxnId="{567B2341-5B39-47F8-AEA2-7019513547C5}">
      <dgm:prSet/>
      <dgm:spPr/>
      <dgm:t>
        <a:bodyPr/>
        <a:lstStyle/>
        <a:p>
          <a:endParaRPr lang="en-US"/>
        </a:p>
      </dgm:t>
    </dgm:pt>
    <dgm:pt modelId="{5D4D1CE1-56BA-4187-85D5-1EE503485FBF}" type="pres">
      <dgm:prSet presAssocID="{65E98C4D-E936-4E38-8CD8-B8A26FF06BEF}" presName="linear" presStyleCnt="0">
        <dgm:presLayoutVars>
          <dgm:animLvl val="lvl"/>
          <dgm:resizeHandles val="exact"/>
        </dgm:presLayoutVars>
      </dgm:prSet>
      <dgm:spPr/>
    </dgm:pt>
    <dgm:pt modelId="{C3D03B11-A25A-406F-B291-A43F84F00879}" type="pres">
      <dgm:prSet presAssocID="{310771DF-DFDD-44E9-B85D-EB1EAF17658B}" presName="parentText" presStyleLbl="node1" presStyleIdx="0" presStyleCnt="3">
        <dgm:presLayoutVars>
          <dgm:chMax val="0"/>
          <dgm:bulletEnabled val="1"/>
        </dgm:presLayoutVars>
      </dgm:prSet>
      <dgm:spPr/>
    </dgm:pt>
    <dgm:pt modelId="{C223361C-8B96-46B4-AB5B-2EEED4C37C68}" type="pres">
      <dgm:prSet presAssocID="{BEE1192E-F129-4AFE-886F-71D720729F86}" presName="spacer" presStyleCnt="0"/>
      <dgm:spPr/>
    </dgm:pt>
    <dgm:pt modelId="{10CDB6F6-7331-45D5-A6D3-C1D1C4B1290A}" type="pres">
      <dgm:prSet presAssocID="{0D248790-1D08-43ED-B78F-84B12EF7C893}" presName="parentText" presStyleLbl="node1" presStyleIdx="1" presStyleCnt="3">
        <dgm:presLayoutVars>
          <dgm:chMax val="0"/>
          <dgm:bulletEnabled val="1"/>
        </dgm:presLayoutVars>
      </dgm:prSet>
      <dgm:spPr/>
    </dgm:pt>
    <dgm:pt modelId="{3C47E6B7-AA95-47F4-BC23-AA13DF692F48}" type="pres">
      <dgm:prSet presAssocID="{3F9F23C9-DD74-4643-9366-1CB554B9E131}" presName="spacer" presStyleCnt="0"/>
      <dgm:spPr/>
    </dgm:pt>
    <dgm:pt modelId="{CAEB60A0-27A3-4A8E-9659-A7760BF2F393}" type="pres">
      <dgm:prSet presAssocID="{9CE19EE9-3ED4-4B1B-AA56-666F3F378662}" presName="parentText" presStyleLbl="node1" presStyleIdx="2" presStyleCnt="3">
        <dgm:presLayoutVars>
          <dgm:chMax val="0"/>
          <dgm:bulletEnabled val="1"/>
        </dgm:presLayoutVars>
      </dgm:prSet>
      <dgm:spPr/>
    </dgm:pt>
  </dgm:ptLst>
  <dgm:cxnLst>
    <dgm:cxn modelId="{E6115804-6394-4B37-8F9E-91F6EF705931}" type="presOf" srcId="{9CE19EE9-3ED4-4B1B-AA56-666F3F378662}" destId="{CAEB60A0-27A3-4A8E-9659-A7760BF2F393}" srcOrd="0" destOrd="0" presId="urn:microsoft.com/office/officeart/2005/8/layout/vList2"/>
    <dgm:cxn modelId="{FC3B8A17-6037-441A-B258-D03D3E2925FA}" type="presOf" srcId="{0D248790-1D08-43ED-B78F-84B12EF7C893}" destId="{10CDB6F6-7331-45D5-A6D3-C1D1C4B1290A}" srcOrd="0" destOrd="0" presId="urn:microsoft.com/office/officeart/2005/8/layout/vList2"/>
    <dgm:cxn modelId="{C7E88F1E-889A-48EF-B9A0-F77DFD1EF903}" srcId="{65E98C4D-E936-4E38-8CD8-B8A26FF06BEF}" destId="{310771DF-DFDD-44E9-B85D-EB1EAF17658B}" srcOrd="0" destOrd="0" parTransId="{F61DF785-07BF-496E-BB15-9B30D3D908C2}" sibTransId="{BEE1192E-F129-4AFE-886F-71D720729F86}"/>
    <dgm:cxn modelId="{567B2341-5B39-47F8-AEA2-7019513547C5}" srcId="{65E98C4D-E936-4E38-8CD8-B8A26FF06BEF}" destId="{9CE19EE9-3ED4-4B1B-AA56-666F3F378662}" srcOrd="2" destOrd="0" parTransId="{A37A83C9-C827-4C11-828E-B921E092E9B9}" sibTransId="{543EBC01-3620-47F8-9BDE-4C3CD9CEDF2C}"/>
    <dgm:cxn modelId="{15052087-0581-41FA-AEDF-90C062C74105}" type="presOf" srcId="{310771DF-DFDD-44E9-B85D-EB1EAF17658B}" destId="{C3D03B11-A25A-406F-B291-A43F84F00879}" srcOrd="0" destOrd="0" presId="urn:microsoft.com/office/officeart/2005/8/layout/vList2"/>
    <dgm:cxn modelId="{C2E33A9B-8C4A-4EB8-AE13-668BC059A919}" type="presOf" srcId="{65E98C4D-E936-4E38-8CD8-B8A26FF06BEF}" destId="{5D4D1CE1-56BA-4187-85D5-1EE503485FBF}" srcOrd="0" destOrd="0" presId="urn:microsoft.com/office/officeart/2005/8/layout/vList2"/>
    <dgm:cxn modelId="{CE8D93A8-3B99-4EA1-838E-9FBDFE4DCDAF}" srcId="{65E98C4D-E936-4E38-8CD8-B8A26FF06BEF}" destId="{0D248790-1D08-43ED-B78F-84B12EF7C893}" srcOrd="1" destOrd="0" parTransId="{E3CAA13E-53DD-4100-AC7F-55E16E76B153}" sibTransId="{3F9F23C9-DD74-4643-9366-1CB554B9E131}"/>
    <dgm:cxn modelId="{2DC2EA6F-48F3-45EF-9B65-AB88F287E73C}" type="presParOf" srcId="{5D4D1CE1-56BA-4187-85D5-1EE503485FBF}" destId="{C3D03B11-A25A-406F-B291-A43F84F00879}" srcOrd="0" destOrd="0" presId="urn:microsoft.com/office/officeart/2005/8/layout/vList2"/>
    <dgm:cxn modelId="{617DF8BD-0A21-4AD5-9E4F-2912EA50DB4A}" type="presParOf" srcId="{5D4D1CE1-56BA-4187-85D5-1EE503485FBF}" destId="{C223361C-8B96-46B4-AB5B-2EEED4C37C68}" srcOrd="1" destOrd="0" presId="urn:microsoft.com/office/officeart/2005/8/layout/vList2"/>
    <dgm:cxn modelId="{95003FEC-DCF1-416F-B707-B7BCD4E9E628}" type="presParOf" srcId="{5D4D1CE1-56BA-4187-85D5-1EE503485FBF}" destId="{10CDB6F6-7331-45D5-A6D3-C1D1C4B1290A}" srcOrd="2" destOrd="0" presId="urn:microsoft.com/office/officeart/2005/8/layout/vList2"/>
    <dgm:cxn modelId="{4BC83972-CD2F-434A-B71B-8BF7D657C3DC}" type="presParOf" srcId="{5D4D1CE1-56BA-4187-85D5-1EE503485FBF}" destId="{3C47E6B7-AA95-47F4-BC23-AA13DF692F48}" srcOrd="3" destOrd="0" presId="urn:microsoft.com/office/officeart/2005/8/layout/vList2"/>
    <dgm:cxn modelId="{945E716A-7B9B-4BC2-85F7-9058B2882BC2}" type="presParOf" srcId="{5D4D1CE1-56BA-4187-85D5-1EE503485FBF}" destId="{CAEB60A0-27A3-4A8E-9659-A7760BF2F39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227C23-0DA9-4223-8DE8-803979B1C04E}"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597BF0F-0994-46DC-81E1-57A8EE6C20E2}">
      <dgm:prSet custT="1"/>
      <dgm:spPr/>
      <dgm:t>
        <a:bodyPr/>
        <a:lstStyle/>
        <a:p>
          <a:pPr>
            <a:lnSpc>
              <a:spcPct val="100000"/>
            </a:lnSpc>
          </a:pPr>
          <a:r>
            <a:rPr lang="en-US" sz="1800" dirty="0"/>
            <a:t>List and describe projects completed by the organization similar to the proposed project</a:t>
          </a:r>
        </a:p>
      </dgm:t>
    </dgm:pt>
    <dgm:pt modelId="{53AF29F9-D92D-47A2-90FA-9416017AD0E9}" type="parTrans" cxnId="{FF9A708D-D1C2-4656-800A-8FAC801CDFB6}">
      <dgm:prSet/>
      <dgm:spPr/>
      <dgm:t>
        <a:bodyPr/>
        <a:lstStyle/>
        <a:p>
          <a:endParaRPr lang="en-US"/>
        </a:p>
      </dgm:t>
    </dgm:pt>
    <dgm:pt modelId="{89ECBDA9-03DC-4DEB-B05E-FE3C00E46361}" type="sibTrans" cxnId="{FF9A708D-D1C2-4656-800A-8FAC801CDFB6}">
      <dgm:prSet/>
      <dgm:spPr/>
      <dgm:t>
        <a:bodyPr/>
        <a:lstStyle/>
        <a:p>
          <a:pPr>
            <a:lnSpc>
              <a:spcPct val="100000"/>
            </a:lnSpc>
          </a:pPr>
          <a:endParaRPr lang="en-US"/>
        </a:p>
      </dgm:t>
    </dgm:pt>
    <dgm:pt modelId="{A4B95A3B-EC8A-440A-91A4-B4C4C1BD8EB8}">
      <dgm:prSet custT="1"/>
      <dgm:spPr/>
      <dgm:t>
        <a:bodyPr/>
        <a:lstStyle/>
        <a:p>
          <a:pPr>
            <a:lnSpc>
              <a:spcPct val="100000"/>
            </a:lnSpc>
          </a:pPr>
          <a:r>
            <a:rPr lang="en-US" sz="1800" dirty="0"/>
            <a:t>List and describe experience of all development team members including consultants (if applicable)</a:t>
          </a:r>
        </a:p>
      </dgm:t>
    </dgm:pt>
    <dgm:pt modelId="{8C2AE51C-F2B3-43AA-BEA0-BB90DDDDFE36}" type="parTrans" cxnId="{249054E4-73BE-4656-BB51-009B1B90F853}">
      <dgm:prSet/>
      <dgm:spPr/>
      <dgm:t>
        <a:bodyPr/>
        <a:lstStyle/>
        <a:p>
          <a:endParaRPr lang="en-US"/>
        </a:p>
      </dgm:t>
    </dgm:pt>
    <dgm:pt modelId="{FAAFD65E-DCC2-407C-8B76-157B751818F9}" type="sibTrans" cxnId="{249054E4-73BE-4656-BB51-009B1B90F853}">
      <dgm:prSet/>
      <dgm:spPr/>
      <dgm:t>
        <a:bodyPr/>
        <a:lstStyle/>
        <a:p>
          <a:pPr>
            <a:lnSpc>
              <a:spcPct val="100000"/>
            </a:lnSpc>
          </a:pPr>
          <a:endParaRPr lang="en-US"/>
        </a:p>
      </dgm:t>
    </dgm:pt>
    <dgm:pt modelId="{30B8FBED-E66D-48F5-892A-866ED9F562B6}">
      <dgm:prSet custT="1"/>
      <dgm:spPr/>
      <dgm:t>
        <a:bodyPr/>
        <a:lstStyle/>
        <a:p>
          <a:pPr>
            <a:lnSpc>
              <a:spcPct val="100000"/>
            </a:lnSpc>
          </a:pPr>
          <a:r>
            <a:rPr lang="en-US" sz="1800" dirty="0"/>
            <a:t>Most recent financial statements should show enough liquidity to initiate and complete project</a:t>
          </a:r>
          <a:r>
            <a:rPr lang="en-US" sz="1400" dirty="0"/>
            <a:t>.</a:t>
          </a:r>
        </a:p>
      </dgm:t>
    </dgm:pt>
    <dgm:pt modelId="{346E8A31-DC4C-4685-AE1F-5C762C146A09}" type="parTrans" cxnId="{E78D99F9-9D35-463A-ADF0-8785126EAE7F}">
      <dgm:prSet/>
      <dgm:spPr/>
      <dgm:t>
        <a:bodyPr/>
        <a:lstStyle/>
        <a:p>
          <a:endParaRPr lang="en-US"/>
        </a:p>
      </dgm:t>
    </dgm:pt>
    <dgm:pt modelId="{E6143D97-A67E-4D8D-8BB0-269074B62A90}" type="sibTrans" cxnId="{E78D99F9-9D35-463A-ADF0-8785126EAE7F}">
      <dgm:prSet/>
      <dgm:spPr/>
      <dgm:t>
        <a:bodyPr/>
        <a:lstStyle/>
        <a:p>
          <a:endParaRPr lang="en-US"/>
        </a:p>
      </dgm:t>
    </dgm:pt>
    <dgm:pt modelId="{436DA0A8-0E30-42C2-A33D-5E285D35AE1B}" type="pres">
      <dgm:prSet presAssocID="{AA227C23-0DA9-4223-8DE8-803979B1C04E}" presName="root" presStyleCnt="0">
        <dgm:presLayoutVars>
          <dgm:dir/>
          <dgm:resizeHandles val="exact"/>
        </dgm:presLayoutVars>
      </dgm:prSet>
      <dgm:spPr/>
    </dgm:pt>
    <dgm:pt modelId="{14F7439C-DA50-41EB-89DB-3986904AA689}" type="pres">
      <dgm:prSet presAssocID="{AA227C23-0DA9-4223-8DE8-803979B1C04E}" presName="container" presStyleCnt="0">
        <dgm:presLayoutVars>
          <dgm:dir/>
          <dgm:resizeHandles val="exact"/>
        </dgm:presLayoutVars>
      </dgm:prSet>
      <dgm:spPr/>
    </dgm:pt>
    <dgm:pt modelId="{46FC37E9-E2D0-4E99-AF8B-F4CBDF4F9FD4}" type="pres">
      <dgm:prSet presAssocID="{3597BF0F-0994-46DC-81E1-57A8EE6C20E2}" presName="compNode" presStyleCnt="0"/>
      <dgm:spPr/>
    </dgm:pt>
    <dgm:pt modelId="{27E87D71-F87F-47D4-B01A-FEAFA8D8C47D}" type="pres">
      <dgm:prSet presAssocID="{3597BF0F-0994-46DC-81E1-57A8EE6C20E2}" presName="iconBgRect" presStyleLbl="bgShp" presStyleIdx="0" presStyleCnt="3"/>
      <dgm:spPr/>
    </dgm:pt>
    <dgm:pt modelId="{CBAFD594-0431-458E-952A-0373B0409BCB}" type="pres">
      <dgm:prSet presAssocID="{3597BF0F-0994-46DC-81E1-57A8EE6C20E2}"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me"/>
        </a:ext>
      </dgm:extLst>
    </dgm:pt>
    <dgm:pt modelId="{3F94B3B8-088E-41AC-93FC-9655A7D47AEA}" type="pres">
      <dgm:prSet presAssocID="{3597BF0F-0994-46DC-81E1-57A8EE6C20E2}" presName="spaceRect" presStyleCnt="0"/>
      <dgm:spPr/>
    </dgm:pt>
    <dgm:pt modelId="{861C2C6C-ED8F-41F5-8747-F529C9B53BD9}" type="pres">
      <dgm:prSet presAssocID="{3597BF0F-0994-46DC-81E1-57A8EE6C20E2}" presName="textRect" presStyleLbl="revTx" presStyleIdx="0" presStyleCnt="3" custScaleX="112536">
        <dgm:presLayoutVars>
          <dgm:chMax val="1"/>
          <dgm:chPref val="1"/>
        </dgm:presLayoutVars>
      </dgm:prSet>
      <dgm:spPr/>
    </dgm:pt>
    <dgm:pt modelId="{278B0978-39D8-48B6-A8D2-48F793453253}" type="pres">
      <dgm:prSet presAssocID="{89ECBDA9-03DC-4DEB-B05E-FE3C00E46361}" presName="sibTrans" presStyleLbl="sibTrans2D1" presStyleIdx="0" presStyleCnt="0"/>
      <dgm:spPr/>
    </dgm:pt>
    <dgm:pt modelId="{6CA0BB13-80EF-4C3C-84E8-427573822E6B}" type="pres">
      <dgm:prSet presAssocID="{A4B95A3B-EC8A-440A-91A4-B4C4C1BD8EB8}" presName="compNode" presStyleCnt="0"/>
      <dgm:spPr/>
    </dgm:pt>
    <dgm:pt modelId="{DD965BAE-9B77-4F27-9A52-32CB91231759}" type="pres">
      <dgm:prSet presAssocID="{A4B95A3B-EC8A-440A-91A4-B4C4C1BD8EB8}" presName="iconBgRect" presStyleLbl="bgShp" presStyleIdx="1" presStyleCnt="3"/>
      <dgm:spPr/>
    </dgm:pt>
    <dgm:pt modelId="{69DC8CF7-8DB2-4370-B4F7-CC95D3CC80E3}" type="pres">
      <dgm:prSet presAssocID="{A4B95A3B-EC8A-440A-91A4-B4C4C1BD8E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3F47052A-0371-4587-AA1E-7BCCC957011F}" type="pres">
      <dgm:prSet presAssocID="{A4B95A3B-EC8A-440A-91A4-B4C4C1BD8EB8}" presName="spaceRect" presStyleCnt="0"/>
      <dgm:spPr/>
    </dgm:pt>
    <dgm:pt modelId="{7BAA1B50-2B91-42B5-A71B-02183DC87DAF}" type="pres">
      <dgm:prSet presAssocID="{A4B95A3B-EC8A-440A-91A4-B4C4C1BD8EB8}" presName="textRect" presStyleLbl="revTx" presStyleIdx="1" presStyleCnt="3">
        <dgm:presLayoutVars>
          <dgm:chMax val="1"/>
          <dgm:chPref val="1"/>
        </dgm:presLayoutVars>
      </dgm:prSet>
      <dgm:spPr/>
    </dgm:pt>
    <dgm:pt modelId="{5987A5F3-B8D7-40AA-A1F6-236E6CB00995}" type="pres">
      <dgm:prSet presAssocID="{FAAFD65E-DCC2-407C-8B76-157B751818F9}" presName="sibTrans" presStyleLbl="sibTrans2D1" presStyleIdx="0" presStyleCnt="0"/>
      <dgm:spPr/>
    </dgm:pt>
    <dgm:pt modelId="{07FA6270-4EA7-448E-8BA9-20CA97F48271}" type="pres">
      <dgm:prSet presAssocID="{30B8FBED-E66D-48F5-892A-866ED9F562B6}" presName="compNode" presStyleCnt="0"/>
      <dgm:spPr/>
    </dgm:pt>
    <dgm:pt modelId="{405895DB-D78D-4A55-B4BE-1A4A723C72C4}" type="pres">
      <dgm:prSet presAssocID="{30B8FBED-E66D-48F5-892A-866ED9F562B6}" presName="iconBgRect" presStyleLbl="bgShp" presStyleIdx="2" presStyleCnt="3"/>
      <dgm:spPr/>
    </dgm:pt>
    <dgm:pt modelId="{B87686F4-898F-49A5-B75F-E1C88B499907}" type="pres">
      <dgm:prSet presAssocID="{30B8FBED-E66D-48F5-892A-866ED9F562B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CBE6689A-020E-4F74-9C00-BFBA0B854CFA}" type="pres">
      <dgm:prSet presAssocID="{30B8FBED-E66D-48F5-892A-866ED9F562B6}" presName="spaceRect" presStyleCnt="0"/>
      <dgm:spPr/>
    </dgm:pt>
    <dgm:pt modelId="{F8125842-0D04-4ACF-8F8B-F8B6637A73FF}" type="pres">
      <dgm:prSet presAssocID="{30B8FBED-E66D-48F5-892A-866ED9F562B6}" presName="textRect" presStyleLbl="revTx" presStyleIdx="2" presStyleCnt="3">
        <dgm:presLayoutVars>
          <dgm:chMax val="1"/>
          <dgm:chPref val="1"/>
        </dgm:presLayoutVars>
      </dgm:prSet>
      <dgm:spPr/>
    </dgm:pt>
  </dgm:ptLst>
  <dgm:cxnLst>
    <dgm:cxn modelId="{0D497F15-194F-4B1B-BFA2-E6AB2D94D252}" type="presOf" srcId="{3597BF0F-0994-46DC-81E1-57A8EE6C20E2}" destId="{861C2C6C-ED8F-41F5-8747-F529C9B53BD9}" srcOrd="0" destOrd="0" presId="urn:microsoft.com/office/officeart/2018/2/layout/IconCircleList"/>
    <dgm:cxn modelId="{6161E161-541B-42E0-9E88-1BE180F4C7B6}" type="presOf" srcId="{AA227C23-0DA9-4223-8DE8-803979B1C04E}" destId="{436DA0A8-0E30-42C2-A33D-5E285D35AE1B}" srcOrd="0" destOrd="0" presId="urn:microsoft.com/office/officeart/2018/2/layout/IconCircleList"/>
    <dgm:cxn modelId="{3B6C624C-3B85-44D0-8698-9632788D5388}" type="presOf" srcId="{89ECBDA9-03DC-4DEB-B05E-FE3C00E46361}" destId="{278B0978-39D8-48B6-A8D2-48F793453253}" srcOrd="0" destOrd="0" presId="urn:microsoft.com/office/officeart/2018/2/layout/IconCircleList"/>
    <dgm:cxn modelId="{556A4E75-9517-40EF-BF06-D1AFF126F287}" type="presOf" srcId="{A4B95A3B-EC8A-440A-91A4-B4C4C1BD8EB8}" destId="{7BAA1B50-2B91-42B5-A71B-02183DC87DAF}" srcOrd="0" destOrd="0" presId="urn:microsoft.com/office/officeart/2018/2/layout/IconCircleList"/>
    <dgm:cxn modelId="{FF9A708D-D1C2-4656-800A-8FAC801CDFB6}" srcId="{AA227C23-0DA9-4223-8DE8-803979B1C04E}" destId="{3597BF0F-0994-46DC-81E1-57A8EE6C20E2}" srcOrd="0" destOrd="0" parTransId="{53AF29F9-D92D-47A2-90FA-9416017AD0E9}" sibTransId="{89ECBDA9-03DC-4DEB-B05E-FE3C00E46361}"/>
    <dgm:cxn modelId="{C2A65492-30A6-4EFD-BFE7-C47A012C7E5A}" type="presOf" srcId="{FAAFD65E-DCC2-407C-8B76-157B751818F9}" destId="{5987A5F3-B8D7-40AA-A1F6-236E6CB00995}" srcOrd="0" destOrd="0" presId="urn:microsoft.com/office/officeart/2018/2/layout/IconCircleList"/>
    <dgm:cxn modelId="{6D8F2496-4C34-4949-850C-DF38F2EABEAD}" type="presOf" srcId="{30B8FBED-E66D-48F5-892A-866ED9F562B6}" destId="{F8125842-0D04-4ACF-8F8B-F8B6637A73FF}" srcOrd="0" destOrd="0" presId="urn:microsoft.com/office/officeart/2018/2/layout/IconCircleList"/>
    <dgm:cxn modelId="{249054E4-73BE-4656-BB51-009B1B90F853}" srcId="{AA227C23-0DA9-4223-8DE8-803979B1C04E}" destId="{A4B95A3B-EC8A-440A-91A4-B4C4C1BD8EB8}" srcOrd="1" destOrd="0" parTransId="{8C2AE51C-F2B3-43AA-BEA0-BB90DDDDFE36}" sibTransId="{FAAFD65E-DCC2-407C-8B76-157B751818F9}"/>
    <dgm:cxn modelId="{E78D99F9-9D35-463A-ADF0-8785126EAE7F}" srcId="{AA227C23-0DA9-4223-8DE8-803979B1C04E}" destId="{30B8FBED-E66D-48F5-892A-866ED9F562B6}" srcOrd="2" destOrd="0" parTransId="{346E8A31-DC4C-4685-AE1F-5C762C146A09}" sibTransId="{E6143D97-A67E-4D8D-8BB0-269074B62A90}"/>
    <dgm:cxn modelId="{490E897C-58A0-4C8E-A2CF-0F2248F2CD1C}" type="presParOf" srcId="{436DA0A8-0E30-42C2-A33D-5E285D35AE1B}" destId="{14F7439C-DA50-41EB-89DB-3986904AA689}" srcOrd="0" destOrd="0" presId="urn:microsoft.com/office/officeart/2018/2/layout/IconCircleList"/>
    <dgm:cxn modelId="{5C31F35C-1BBF-4099-B436-DABD7575B5A2}" type="presParOf" srcId="{14F7439C-DA50-41EB-89DB-3986904AA689}" destId="{46FC37E9-E2D0-4E99-AF8B-F4CBDF4F9FD4}" srcOrd="0" destOrd="0" presId="urn:microsoft.com/office/officeart/2018/2/layout/IconCircleList"/>
    <dgm:cxn modelId="{11F68383-FF66-463B-9B58-2C5D0351CF24}" type="presParOf" srcId="{46FC37E9-E2D0-4E99-AF8B-F4CBDF4F9FD4}" destId="{27E87D71-F87F-47D4-B01A-FEAFA8D8C47D}" srcOrd="0" destOrd="0" presId="urn:microsoft.com/office/officeart/2018/2/layout/IconCircleList"/>
    <dgm:cxn modelId="{F523BDD0-512C-4789-9B4B-935A9C742730}" type="presParOf" srcId="{46FC37E9-E2D0-4E99-AF8B-F4CBDF4F9FD4}" destId="{CBAFD594-0431-458E-952A-0373B0409BCB}" srcOrd="1" destOrd="0" presId="urn:microsoft.com/office/officeart/2018/2/layout/IconCircleList"/>
    <dgm:cxn modelId="{03688981-E8B7-4D8C-B5C9-32963AF278FB}" type="presParOf" srcId="{46FC37E9-E2D0-4E99-AF8B-F4CBDF4F9FD4}" destId="{3F94B3B8-088E-41AC-93FC-9655A7D47AEA}" srcOrd="2" destOrd="0" presId="urn:microsoft.com/office/officeart/2018/2/layout/IconCircleList"/>
    <dgm:cxn modelId="{961CFE72-B7EA-4C73-8507-A0CAF5311AAE}" type="presParOf" srcId="{46FC37E9-E2D0-4E99-AF8B-F4CBDF4F9FD4}" destId="{861C2C6C-ED8F-41F5-8747-F529C9B53BD9}" srcOrd="3" destOrd="0" presId="urn:microsoft.com/office/officeart/2018/2/layout/IconCircleList"/>
    <dgm:cxn modelId="{8D93F876-406A-40D9-B020-E72C49EA99D0}" type="presParOf" srcId="{14F7439C-DA50-41EB-89DB-3986904AA689}" destId="{278B0978-39D8-48B6-A8D2-48F793453253}" srcOrd="1" destOrd="0" presId="urn:microsoft.com/office/officeart/2018/2/layout/IconCircleList"/>
    <dgm:cxn modelId="{A527D30F-A3C5-481F-9F96-4ED76976AC25}" type="presParOf" srcId="{14F7439C-DA50-41EB-89DB-3986904AA689}" destId="{6CA0BB13-80EF-4C3C-84E8-427573822E6B}" srcOrd="2" destOrd="0" presId="urn:microsoft.com/office/officeart/2018/2/layout/IconCircleList"/>
    <dgm:cxn modelId="{7FE04CFC-2A47-4934-94AC-3AF132195B8B}" type="presParOf" srcId="{6CA0BB13-80EF-4C3C-84E8-427573822E6B}" destId="{DD965BAE-9B77-4F27-9A52-32CB91231759}" srcOrd="0" destOrd="0" presId="urn:microsoft.com/office/officeart/2018/2/layout/IconCircleList"/>
    <dgm:cxn modelId="{8D2F5D38-1BAA-4373-B2D0-3502F30F6DE5}" type="presParOf" srcId="{6CA0BB13-80EF-4C3C-84E8-427573822E6B}" destId="{69DC8CF7-8DB2-4370-B4F7-CC95D3CC80E3}" srcOrd="1" destOrd="0" presId="urn:microsoft.com/office/officeart/2018/2/layout/IconCircleList"/>
    <dgm:cxn modelId="{BFADB944-A265-4D58-A295-0F68F1D86957}" type="presParOf" srcId="{6CA0BB13-80EF-4C3C-84E8-427573822E6B}" destId="{3F47052A-0371-4587-AA1E-7BCCC957011F}" srcOrd="2" destOrd="0" presId="urn:microsoft.com/office/officeart/2018/2/layout/IconCircleList"/>
    <dgm:cxn modelId="{F58F4CEB-0596-4E45-9E8E-D482C2E310AF}" type="presParOf" srcId="{6CA0BB13-80EF-4C3C-84E8-427573822E6B}" destId="{7BAA1B50-2B91-42B5-A71B-02183DC87DAF}" srcOrd="3" destOrd="0" presId="urn:microsoft.com/office/officeart/2018/2/layout/IconCircleList"/>
    <dgm:cxn modelId="{5679BFF8-9048-4E0C-8D21-794F72B7A1A5}" type="presParOf" srcId="{14F7439C-DA50-41EB-89DB-3986904AA689}" destId="{5987A5F3-B8D7-40AA-A1F6-236E6CB00995}" srcOrd="3" destOrd="0" presId="urn:microsoft.com/office/officeart/2018/2/layout/IconCircleList"/>
    <dgm:cxn modelId="{5C19F25A-AFB4-4540-8A5A-051869DF78C5}" type="presParOf" srcId="{14F7439C-DA50-41EB-89DB-3986904AA689}" destId="{07FA6270-4EA7-448E-8BA9-20CA97F48271}" srcOrd="4" destOrd="0" presId="urn:microsoft.com/office/officeart/2018/2/layout/IconCircleList"/>
    <dgm:cxn modelId="{5C20CE54-F69E-4A5B-890F-7E6FE87B721B}" type="presParOf" srcId="{07FA6270-4EA7-448E-8BA9-20CA97F48271}" destId="{405895DB-D78D-4A55-B4BE-1A4A723C72C4}" srcOrd="0" destOrd="0" presId="urn:microsoft.com/office/officeart/2018/2/layout/IconCircleList"/>
    <dgm:cxn modelId="{EF59B791-85E5-4D31-9859-D5CAC340D1E7}" type="presParOf" srcId="{07FA6270-4EA7-448E-8BA9-20CA97F48271}" destId="{B87686F4-898F-49A5-B75F-E1C88B499907}" srcOrd="1" destOrd="0" presId="urn:microsoft.com/office/officeart/2018/2/layout/IconCircleList"/>
    <dgm:cxn modelId="{108E727A-97F8-4681-A703-C65215D89079}" type="presParOf" srcId="{07FA6270-4EA7-448E-8BA9-20CA97F48271}" destId="{CBE6689A-020E-4F74-9C00-BFBA0B854CFA}" srcOrd="2" destOrd="0" presId="urn:microsoft.com/office/officeart/2018/2/layout/IconCircleList"/>
    <dgm:cxn modelId="{5A684A30-A79A-4330-B096-DD3ED4DE9902}" type="presParOf" srcId="{07FA6270-4EA7-448E-8BA9-20CA97F48271}" destId="{F8125842-0D04-4ACF-8F8B-F8B6637A73FF}"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C0FDF6-AB0E-47B6-B585-611AC8B6E724}" type="doc">
      <dgm:prSet loTypeId="urn:microsoft.com/office/officeart/2017/3/layout/DropPinTimeline" loCatId="process" qsTypeId="urn:microsoft.com/office/officeart/2005/8/quickstyle/simple1" qsCatId="simple" csTypeId="urn:microsoft.com/office/officeart/2005/8/colors/colorful2" csCatId="colorful" phldr="1"/>
      <dgm:spPr/>
      <dgm:t>
        <a:bodyPr/>
        <a:lstStyle/>
        <a:p>
          <a:endParaRPr lang="en-US"/>
        </a:p>
      </dgm:t>
    </dgm:pt>
    <dgm:pt modelId="{3CA36FCC-7C61-4074-8F12-406445045082}">
      <dgm:prSet/>
      <dgm:spPr/>
      <dgm:t>
        <a:bodyPr/>
        <a:lstStyle/>
        <a:p>
          <a:pPr>
            <a:defRPr b="1"/>
          </a:pPr>
          <a:r>
            <a:rPr lang="en-US" dirty="0"/>
            <a:t> Jan, 2024</a:t>
          </a:r>
        </a:p>
      </dgm:t>
    </dgm:pt>
    <dgm:pt modelId="{21D875CD-911E-4C95-9A94-57D3E922EF35}" type="parTrans" cxnId="{E50B7E83-DD4F-48BA-A937-EBE39EB95996}">
      <dgm:prSet/>
      <dgm:spPr/>
      <dgm:t>
        <a:bodyPr/>
        <a:lstStyle/>
        <a:p>
          <a:endParaRPr lang="en-US"/>
        </a:p>
      </dgm:t>
    </dgm:pt>
    <dgm:pt modelId="{5C6C13AA-7AAD-4EA7-A44C-6C6CD058C130}" type="sibTrans" cxnId="{E50B7E83-DD4F-48BA-A937-EBE39EB95996}">
      <dgm:prSet/>
      <dgm:spPr/>
      <dgm:t>
        <a:bodyPr/>
        <a:lstStyle/>
        <a:p>
          <a:endParaRPr lang="en-US"/>
        </a:p>
      </dgm:t>
    </dgm:pt>
    <dgm:pt modelId="{B779BCEA-9857-4A04-9E59-B5C462B1C9F4}">
      <dgm:prSet custT="1"/>
      <dgm:spPr/>
      <dgm:t>
        <a:bodyPr/>
        <a:lstStyle/>
        <a:p>
          <a:r>
            <a:rPr lang="en-US" sz="1400" dirty="0"/>
            <a:t>NOFA published </a:t>
          </a:r>
        </a:p>
      </dgm:t>
    </dgm:pt>
    <dgm:pt modelId="{8364A917-12CA-4C1D-A34D-A248C28560F4}" type="parTrans" cxnId="{AE8F845A-7FAA-466D-A12C-EFB935ECF4A0}">
      <dgm:prSet/>
      <dgm:spPr/>
      <dgm:t>
        <a:bodyPr/>
        <a:lstStyle/>
        <a:p>
          <a:endParaRPr lang="en-US"/>
        </a:p>
      </dgm:t>
    </dgm:pt>
    <dgm:pt modelId="{EC539387-146F-49BB-A18F-B7B5A4C2877E}" type="sibTrans" cxnId="{AE8F845A-7FAA-466D-A12C-EFB935ECF4A0}">
      <dgm:prSet/>
      <dgm:spPr/>
      <dgm:t>
        <a:bodyPr/>
        <a:lstStyle/>
        <a:p>
          <a:endParaRPr lang="en-US"/>
        </a:p>
      </dgm:t>
    </dgm:pt>
    <dgm:pt modelId="{D53D069D-B86F-4978-8E99-0D3CB72FBB5C}">
      <dgm:prSet/>
      <dgm:spPr/>
      <dgm:t>
        <a:bodyPr/>
        <a:lstStyle/>
        <a:p>
          <a:pPr>
            <a:defRPr b="1"/>
          </a:pPr>
          <a:r>
            <a:rPr lang="en-US" dirty="0"/>
            <a:t>Today </a:t>
          </a:r>
        </a:p>
      </dgm:t>
    </dgm:pt>
    <dgm:pt modelId="{04617B53-927C-440C-95DD-F3164FA56C67}" type="parTrans" cxnId="{13133252-B749-44B8-A9A2-9AFFC616E4A6}">
      <dgm:prSet/>
      <dgm:spPr/>
      <dgm:t>
        <a:bodyPr/>
        <a:lstStyle/>
        <a:p>
          <a:endParaRPr lang="en-US"/>
        </a:p>
      </dgm:t>
    </dgm:pt>
    <dgm:pt modelId="{8D2B47B2-A814-4C4D-8CBA-78988F1BD0ED}" type="sibTrans" cxnId="{13133252-B749-44B8-A9A2-9AFFC616E4A6}">
      <dgm:prSet/>
      <dgm:spPr/>
      <dgm:t>
        <a:bodyPr/>
        <a:lstStyle/>
        <a:p>
          <a:endParaRPr lang="en-US"/>
        </a:p>
      </dgm:t>
    </dgm:pt>
    <dgm:pt modelId="{FAACDB50-A1F5-4B80-B1CE-DAA14265304D}">
      <dgm:prSet custT="1"/>
      <dgm:spPr/>
      <dgm:t>
        <a:bodyPr/>
        <a:lstStyle/>
        <a:p>
          <a:r>
            <a:rPr lang="en-US" sz="1400" dirty="0"/>
            <a:t>Training –  Thursday January 18, 2024</a:t>
          </a:r>
        </a:p>
      </dgm:t>
    </dgm:pt>
    <dgm:pt modelId="{0A66AE89-C3CE-4F35-A8D2-4E399B800682}" type="parTrans" cxnId="{0C40CF1E-7FE3-4538-9680-19C9DC97A8FF}">
      <dgm:prSet/>
      <dgm:spPr/>
      <dgm:t>
        <a:bodyPr/>
        <a:lstStyle/>
        <a:p>
          <a:endParaRPr lang="en-US"/>
        </a:p>
      </dgm:t>
    </dgm:pt>
    <dgm:pt modelId="{3CBE4385-EBF7-40AA-AAC8-8ADD2B38832C}" type="sibTrans" cxnId="{0C40CF1E-7FE3-4538-9680-19C9DC97A8FF}">
      <dgm:prSet/>
      <dgm:spPr/>
      <dgm:t>
        <a:bodyPr/>
        <a:lstStyle/>
        <a:p>
          <a:endParaRPr lang="en-US"/>
        </a:p>
      </dgm:t>
    </dgm:pt>
    <dgm:pt modelId="{B45E9279-8A14-438D-928F-4510158E3672}">
      <dgm:prSet/>
      <dgm:spPr/>
      <dgm:t>
        <a:bodyPr/>
        <a:lstStyle/>
        <a:p>
          <a:pPr>
            <a:defRPr b="1"/>
          </a:pPr>
          <a:r>
            <a:rPr lang="en-US" dirty="0"/>
            <a:t>Feb 8, 2024</a:t>
          </a:r>
        </a:p>
      </dgm:t>
    </dgm:pt>
    <dgm:pt modelId="{18C84B0E-0EF0-4CD3-86E7-CD5C8C2ECFFF}" type="parTrans" cxnId="{B9DD0E0F-89DE-4313-9E8B-CAED49D86FA4}">
      <dgm:prSet/>
      <dgm:spPr/>
      <dgm:t>
        <a:bodyPr/>
        <a:lstStyle/>
        <a:p>
          <a:endParaRPr lang="en-US"/>
        </a:p>
      </dgm:t>
    </dgm:pt>
    <dgm:pt modelId="{635E9570-F903-48D0-B7E0-E4D7F7EA8D1E}" type="sibTrans" cxnId="{B9DD0E0F-89DE-4313-9E8B-CAED49D86FA4}">
      <dgm:prSet/>
      <dgm:spPr/>
      <dgm:t>
        <a:bodyPr/>
        <a:lstStyle/>
        <a:p>
          <a:endParaRPr lang="en-US"/>
        </a:p>
      </dgm:t>
    </dgm:pt>
    <dgm:pt modelId="{E7355CCC-319F-4D62-AA1D-BB160D99FC90}">
      <dgm:prSet custT="1"/>
      <dgm:spPr/>
      <dgm:t>
        <a:bodyPr/>
        <a:lstStyle/>
        <a:p>
          <a:r>
            <a:rPr lang="en-US" sz="1400" dirty="0"/>
            <a:t>Electronic Submission link request deadline</a:t>
          </a:r>
        </a:p>
      </dgm:t>
    </dgm:pt>
    <dgm:pt modelId="{9283542F-3D32-4A8D-8924-1750EBB2FDF9}" type="parTrans" cxnId="{1FF1BEBF-7A62-46F0-ACD8-9B739E11225F}">
      <dgm:prSet/>
      <dgm:spPr/>
      <dgm:t>
        <a:bodyPr/>
        <a:lstStyle/>
        <a:p>
          <a:endParaRPr lang="en-US"/>
        </a:p>
      </dgm:t>
    </dgm:pt>
    <dgm:pt modelId="{18DE8238-EED9-4F03-9A13-4DDE50B53BB4}" type="sibTrans" cxnId="{1FF1BEBF-7A62-46F0-ACD8-9B739E11225F}">
      <dgm:prSet/>
      <dgm:spPr/>
      <dgm:t>
        <a:bodyPr/>
        <a:lstStyle/>
        <a:p>
          <a:endParaRPr lang="en-US"/>
        </a:p>
      </dgm:t>
    </dgm:pt>
    <dgm:pt modelId="{B4BE6210-E790-4808-ABB5-95A651FAF849}">
      <dgm:prSet/>
      <dgm:spPr/>
      <dgm:t>
        <a:bodyPr/>
        <a:lstStyle/>
        <a:p>
          <a:pPr>
            <a:defRPr b="1"/>
          </a:pPr>
          <a:r>
            <a:rPr lang="en-US" dirty="0"/>
            <a:t> February 2024 </a:t>
          </a:r>
        </a:p>
      </dgm:t>
    </dgm:pt>
    <dgm:pt modelId="{B9C7CE86-2360-48E0-AAD4-49398ACAF877}" type="parTrans" cxnId="{12DD4743-3049-4CDF-BE25-DE672DF4BF86}">
      <dgm:prSet/>
      <dgm:spPr/>
      <dgm:t>
        <a:bodyPr/>
        <a:lstStyle/>
        <a:p>
          <a:endParaRPr lang="en-US"/>
        </a:p>
      </dgm:t>
    </dgm:pt>
    <dgm:pt modelId="{5EDC1C74-F0DB-495B-B1A4-6187A681ED92}" type="sibTrans" cxnId="{12DD4743-3049-4CDF-BE25-DE672DF4BF86}">
      <dgm:prSet/>
      <dgm:spPr/>
      <dgm:t>
        <a:bodyPr/>
        <a:lstStyle/>
        <a:p>
          <a:endParaRPr lang="en-US"/>
        </a:p>
      </dgm:t>
    </dgm:pt>
    <dgm:pt modelId="{945F6E9C-DBD5-47E0-A9BF-6204BE6EF7CE}">
      <dgm:prSet custT="1"/>
      <dgm:spPr/>
      <dgm:t>
        <a:bodyPr/>
        <a:lstStyle/>
        <a:p>
          <a:r>
            <a:rPr lang="en-US" sz="1400" dirty="0"/>
            <a:t>Application Review and Scoring</a:t>
          </a:r>
        </a:p>
      </dgm:t>
    </dgm:pt>
    <dgm:pt modelId="{CBDB040E-2185-4A6F-B791-A5FBF81A1666}" type="parTrans" cxnId="{8583BEE4-7190-44B2-9AAE-1784CBE3A0B0}">
      <dgm:prSet/>
      <dgm:spPr/>
      <dgm:t>
        <a:bodyPr/>
        <a:lstStyle/>
        <a:p>
          <a:endParaRPr lang="en-US"/>
        </a:p>
      </dgm:t>
    </dgm:pt>
    <dgm:pt modelId="{F4135175-1804-46E9-AA89-4452DF4C094C}" type="sibTrans" cxnId="{8583BEE4-7190-44B2-9AAE-1784CBE3A0B0}">
      <dgm:prSet/>
      <dgm:spPr/>
      <dgm:t>
        <a:bodyPr/>
        <a:lstStyle/>
        <a:p>
          <a:endParaRPr lang="en-US"/>
        </a:p>
      </dgm:t>
    </dgm:pt>
    <dgm:pt modelId="{734531BB-31AC-42F5-BEE5-3927BD81E04A}">
      <dgm:prSet/>
      <dgm:spPr/>
      <dgm:t>
        <a:bodyPr/>
        <a:lstStyle/>
        <a:p>
          <a:pPr>
            <a:defRPr b="1"/>
          </a:pPr>
          <a:r>
            <a:rPr lang="en-US" dirty="0"/>
            <a:t> March 12 and 26, 2024</a:t>
          </a:r>
        </a:p>
      </dgm:t>
    </dgm:pt>
    <dgm:pt modelId="{1535BB53-2ED3-49F4-A854-541ACB787083}" type="parTrans" cxnId="{3F4513F9-803B-498A-8DE7-96703357767C}">
      <dgm:prSet/>
      <dgm:spPr/>
      <dgm:t>
        <a:bodyPr/>
        <a:lstStyle/>
        <a:p>
          <a:endParaRPr lang="en-US"/>
        </a:p>
      </dgm:t>
    </dgm:pt>
    <dgm:pt modelId="{13016DDA-8110-48E1-9465-1CBEC46F9394}" type="sibTrans" cxnId="{3F4513F9-803B-498A-8DE7-96703357767C}">
      <dgm:prSet/>
      <dgm:spPr/>
      <dgm:t>
        <a:bodyPr/>
        <a:lstStyle/>
        <a:p>
          <a:endParaRPr lang="en-US"/>
        </a:p>
      </dgm:t>
    </dgm:pt>
    <dgm:pt modelId="{CCCFE413-A549-4EF5-9898-9B8FC2E4219B}">
      <dgm:prSet custT="1"/>
      <dgm:spPr/>
      <dgm:t>
        <a:bodyPr/>
        <a:lstStyle/>
        <a:p>
          <a:r>
            <a:rPr lang="en-US" sz="1400" dirty="0"/>
            <a:t>GCRA Admin Committee and Board approval  </a:t>
          </a:r>
        </a:p>
      </dgm:t>
    </dgm:pt>
    <dgm:pt modelId="{8B09C628-B2F6-4B23-9FF0-4E1F25965834}" type="parTrans" cxnId="{B2E0D0AD-7279-4623-AD93-4BB7C54DAA70}">
      <dgm:prSet/>
      <dgm:spPr/>
      <dgm:t>
        <a:bodyPr/>
        <a:lstStyle/>
        <a:p>
          <a:endParaRPr lang="en-US"/>
        </a:p>
      </dgm:t>
    </dgm:pt>
    <dgm:pt modelId="{E13A779E-EB3C-4B66-BC1A-E6DF6AABEEF1}" type="sibTrans" cxnId="{B2E0D0AD-7279-4623-AD93-4BB7C54DAA70}">
      <dgm:prSet/>
      <dgm:spPr/>
      <dgm:t>
        <a:bodyPr/>
        <a:lstStyle/>
        <a:p>
          <a:endParaRPr lang="en-US"/>
        </a:p>
      </dgm:t>
    </dgm:pt>
    <dgm:pt modelId="{393DC1A5-1856-4D1C-ABBC-116C7B42BB08}">
      <dgm:prSet/>
      <dgm:spPr/>
      <dgm:t>
        <a:bodyPr/>
        <a:lstStyle/>
        <a:p>
          <a:pPr>
            <a:defRPr b="1"/>
          </a:pPr>
          <a:r>
            <a:rPr lang="en-US" dirty="0"/>
            <a:t>April 2024</a:t>
          </a:r>
        </a:p>
      </dgm:t>
    </dgm:pt>
    <dgm:pt modelId="{37E547E2-1663-422C-AEC1-E7D3D106BBB3}" type="parTrans" cxnId="{1C37B1D5-C916-45A8-8F0A-B8A8A5F4281D}">
      <dgm:prSet/>
      <dgm:spPr/>
      <dgm:t>
        <a:bodyPr/>
        <a:lstStyle/>
        <a:p>
          <a:endParaRPr lang="en-US"/>
        </a:p>
      </dgm:t>
    </dgm:pt>
    <dgm:pt modelId="{2A183211-410C-4E32-BB80-15EC6C9A45F2}" type="sibTrans" cxnId="{1C37B1D5-C916-45A8-8F0A-B8A8A5F4281D}">
      <dgm:prSet/>
      <dgm:spPr/>
      <dgm:t>
        <a:bodyPr/>
        <a:lstStyle/>
        <a:p>
          <a:endParaRPr lang="en-US"/>
        </a:p>
      </dgm:t>
    </dgm:pt>
    <dgm:pt modelId="{A1C63239-9043-40B3-BB4E-44939364834E}">
      <dgm:prSet custT="1"/>
      <dgm:spPr/>
      <dgm:t>
        <a:bodyPr/>
        <a:lstStyle/>
        <a:p>
          <a:r>
            <a:rPr lang="en-US" sz="1400" dirty="0"/>
            <a:t>Greenville County Council - Finance &amp; Committee of the  whole approval </a:t>
          </a:r>
        </a:p>
      </dgm:t>
    </dgm:pt>
    <dgm:pt modelId="{609273AF-5287-4A06-AB4D-E551111AC1CC}" type="parTrans" cxnId="{8DB45F9B-2522-40D8-8A7F-0066A20F5969}">
      <dgm:prSet/>
      <dgm:spPr/>
      <dgm:t>
        <a:bodyPr/>
        <a:lstStyle/>
        <a:p>
          <a:endParaRPr lang="en-US"/>
        </a:p>
      </dgm:t>
    </dgm:pt>
    <dgm:pt modelId="{5C069FCD-F3E6-4436-B13A-470ED8BEDE53}" type="sibTrans" cxnId="{8DB45F9B-2522-40D8-8A7F-0066A20F5969}">
      <dgm:prSet/>
      <dgm:spPr/>
      <dgm:t>
        <a:bodyPr/>
        <a:lstStyle/>
        <a:p>
          <a:endParaRPr lang="en-US"/>
        </a:p>
      </dgm:t>
    </dgm:pt>
    <dgm:pt modelId="{CE5CB1F2-3349-4C49-82A9-5FE10466274A}">
      <dgm:prSet/>
      <dgm:spPr/>
      <dgm:t>
        <a:bodyPr/>
        <a:lstStyle/>
        <a:p>
          <a:pPr>
            <a:defRPr b="1"/>
          </a:pPr>
          <a:r>
            <a:rPr lang="en-US" dirty="0"/>
            <a:t>May 2024</a:t>
          </a:r>
        </a:p>
      </dgm:t>
    </dgm:pt>
    <dgm:pt modelId="{220224F9-3532-4AD3-9862-E193A42747A1}" type="parTrans" cxnId="{FA9CA109-271D-4B18-90A1-B1D6D422D66F}">
      <dgm:prSet/>
      <dgm:spPr/>
      <dgm:t>
        <a:bodyPr/>
        <a:lstStyle/>
        <a:p>
          <a:endParaRPr lang="en-US"/>
        </a:p>
      </dgm:t>
    </dgm:pt>
    <dgm:pt modelId="{20100F37-9A1F-445C-883C-D4CFF4288041}" type="sibTrans" cxnId="{FA9CA109-271D-4B18-90A1-B1D6D422D66F}">
      <dgm:prSet/>
      <dgm:spPr/>
      <dgm:t>
        <a:bodyPr/>
        <a:lstStyle/>
        <a:p>
          <a:endParaRPr lang="en-US"/>
        </a:p>
      </dgm:t>
    </dgm:pt>
    <dgm:pt modelId="{AE96AFCB-B887-45B1-947E-D76799173317}">
      <dgm:prSet custT="1"/>
      <dgm:spPr/>
      <dgm:t>
        <a:bodyPr/>
        <a:lstStyle/>
        <a:p>
          <a:r>
            <a:rPr lang="en-US" sz="1400" dirty="0"/>
            <a:t>Awards</a:t>
          </a:r>
        </a:p>
      </dgm:t>
    </dgm:pt>
    <dgm:pt modelId="{93DE2927-411A-480C-A652-6941A6D30A97}" type="parTrans" cxnId="{47A730D1-DBF8-48C6-BFC5-02388DD14CB4}">
      <dgm:prSet/>
      <dgm:spPr/>
      <dgm:t>
        <a:bodyPr/>
        <a:lstStyle/>
        <a:p>
          <a:endParaRPr lang="en-US"/>
        </a:p>
      </dgm:t>
    </dgm:pt>
    <dgm:pt modelId="{6E5CB480-FDD2-47D3-92A8-87F3B780BC28}" type="sibTrans" cxnId="{47A730D1-DBF8-48C6-BFC5-02388DD14CB4}">
      <dgm:prSet/>
      <dgm:spPr/>
      <dgm:t>
        <a:bodyPr/>
        <a:lstStyle/>
        <a:p>
          <a:endParaRPr lang="en-US"/>
        </a:p>
      </dgm:t>
    </dgm:pt>
    <dgm:pt modelId="{CE75E6B6-BF39-4404-A022-7E6D04064C58}">
      <dgm:prSet/>
      <dgm:spPr/>
      <dgm:t>
        <a:bodyPr/>
        <a:lstStyle/>
        <a:p>
          <a:pPr>
            <a:defRPr b="1"/>
          </a:pPr>
          <a:r>
            <a:rPr lang="en-US" dirty="0"/>
            <a:t>1 July 2024</a:t>
          </a:r>
        </a:p>
      </dgm:t>
    </dgm:pt>
    <dgm:pt modelId="{53D02B07-C300-4D44-AF6F-80FD8B6A73AC}" type="parTrans" cxnId="{50DE3067-3B9A-4ACD-9EC5-2D758ADF7A34}">
      <dgm:prSet/>
      <dgm:spPr/>
      <dgm:t>
        <a:bodyPr/>
        <a:lstStyle/>
        <a:p>
          <a:endParaRPr lang="en-US"/>
        </a:p>
      </dgm:t>
    </dgm:pt>
    <dgm:pt modelId="{0D56D406-D282-4790-82B1-089291936C0B}" type="sibTrans" cxnId="{50DE3067-3B9A-4ACD-9EC5-2D758ADF7A34}">
      <dgm:prSet/>
      <dgm:spPr/>
      <dgm:t>
        <a:bodyPr/>
        <a:lstStyle/>
        <a:p>
          <a:endParaRPr lang="en-US"/>
        </a:p>
      </dgm:t>
    </dgm:pt>
    <dgm:pt modelId="{2054216B-E01E-4B9E-9D72-B045B508CF16}">
      <dgm:prSet custT="1"/>
      <dgm:spPr/>
      <dgm:t>
        <a:bodyPr/>
        <a:lstStyle/>
        <a:p>
          <a:r>
            <a:rPr lang="en-US" sz="1400" dirty="0"/>
            <a:t>Submission to HUD – May 15, 2024</a:t>
          </a:r>
        </a:p>
        <a:p>
          <a:r>
            <a:rPr lang="en-US" sz="1400" dirty="0"/>
            <a:t>Funding Available July 1, 2024 </a:t>
          </a:r>
        </a:p>
      </dgm:t>
    </dgm:pt>
    <dgm:pt modelId="{7D7648D7-B354-4150-97BF-4306981A1EDD}" type="parTrans" cxnId="{F0F03629-4760-4D9D-94DB-5D473777CF03}">
      <dgm:prSet/>
      <dgm:spPr/>
      <dgm:t>
        <a:bodyPr/>
        <a:lstStyle/>
        <a:p>
          <a:endParaRPr lang="en-US"/>
        </a:p>
      </dgm:t>
    </dgm:pt>
    <dgm:pt modelId="{0CA2F22E-7BA7-4C9C-9D40-05016A71E93E}" type="sibTrans" cxnId="{F0F03629-4760-4D9D-94DB-5D473777CF03}">
      <dgm:prSet/>
      <dgm:spPr/>
      <dgm:t>
        <a:bodyPr/>
        <a:lstStyle/>
        <a:p>
          <a:endParaRPr lang="en-US"/>
        </a:p>
      </dgm:t>
    </dgm:pt>
    <dgm:pt modelId="{8A72DEFF-B1EC-45F5-9B08-CDC68E76C596}">
      <dgm:prSet/>
      <dgm:spPr/>
      <dgm:t>
        <a:bodyPr/>
        <a:lstStyle/>
        <a:p>
          <a:pPr>
            <a:defRPr b="1"/>
          </a:pPr>
          <a:r>
            <a:rPr lang="en-US" dirty="0"/>
            <a:t>July–Dec 2024</a:t>
          </a:r>
        </a:p>
      </dgm:t>
    </dgm:pt>
    <dgm:pt modelId="{B4E90B88-AB88-46CA-814F-49884E910CB0}" type="parTrans" cxnId="{55325465-B556-42F1-AD01-5C6787D24C86}">
      <dgm:prSet/>
      <dgm:spPr/>
      <dgm:t>
        <a:bodyPr/>
        <a:lstStyle/>
        <a:p>
          <a:endParaRPr lang="en-US"/>
        </a:p>
      </dgm:t>
    </dgm:pt>
    <dgm:pt modelId="{C7E0CA67-C562-442B-8AF9-9626CA11EEA9}" type="sibTrans" cxnId="{55325465-B556-42F1-AD01-5C6787D24C86}">
      <dgm:prSet/>
      <dgm:spPr/>
      <dgm:t>
        <a:bodyPr/>
        <a:lstStyle/>
        <a:p>
          <a:endParaRPr lang="en-US"/>
        </a:p>
      </dgm:t>
    </dgm:pt>
    <dgm:pt modelId="{1EB24A25-6975-4F9E-B3DD-FE25D7799A60}">
      <dgm:prSet custT="1"/>
      <dgm:spPr/>
      <dgm:t>
        <a:bodyPr/>
        <a:lstStyle/>
        <a:p>
          <a:r>
            <a:rPr lang="en-US" sz="1400" dirty="0"/>
            <a:t>Execute Development Agreement contingent upon receipt of applicant’s documents*</a:t>
          </a:r>
        </a:p>
      </dgm:t>
    </dgm:pt>
    <dgm:pt modelId="{6EC00E7C-A323-4DCD-AEEA-1369D7400710}" type="parTrans" cxnId="{F676966B-3D40-4075-8439-CBCFA9407B8C}">
      <dgm:prSet/>
      <dgm:spPr/>
      <dgm:t>
        <a:bodyPr/>
        <a:lstStyle/>
        <a:p>
          <a:endParaRPr lang="en-US"/>
        </a:p>
      </dgm:t>
    </dgm:pt>
    <dgm:pt modelId="{E19E64B5-26F0-441B-A1E0-7B93B64B98A9}" type="sibTrans" cxnId="{F676966B-3D40-4075-8439-CBCFA9407B8C}">
      <dgm:prSet/>
      <dgm:spPr/>
      <dgm:t>
        <a:bodyPr/>
        <a:lstStyle/>
        <a:p>
          <a:endParaRPr lang="en-US"/>
        </a:p>
      </dgm:t>
    </dgm:pt>
    <dgm:pt modelId="{F8CCAF36-B597-491D-8A4B-3534219C25E7}" type="pres">
      <dgm:prSet presAssocID="{B0C0FDF6-AB0E-47B6-B585-611AC8B6E724}" presName="root" presStyleCnt="0">
        <dgm:presLayoutVars>
          <dgm:chMax/>
          <dgm:chPref/>
          <dgm:animLvl val="lvl"/>
        </dgm:presLayoutVars>
      </dgm:prSet>
      <dgm:spPr/>
    </dgm:pt>
    <dgm:pt modelId="{EF427499-1837-4D2E-A3FE-6EAC01D17EB7}" type="pres">
      <dgm:prSet presAssocID="{B0C0FDF6-AB0E-47B6-B585-611AC8B6E724}" presName="divider" presStyleLbl="fgAcc1" presStyleIdx="0" presStyleCnt="10"/>
      <dgm:spPr>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tailEnd type="triangle" w="lg" len="lg"/>
        </a:ln>
        <a:effectLst/>
      </dgm:spPr>
    </dgm:pt>
    <dgm:pt modelId="{1A4DF57E-4685-46DE-90F9-6AD21E5C4485}" type="pres">
      <dgm:prSet presAssocID="{B0C0FDF6-AB0E-47B6-B585-611AC8B6E724}" presName="nodes" presStyleCnt="0">
        <dgm:presLayoutVars>
          <dgm:chMax/>
          <dgm:chPref/>
          <dgm:animLvl val="lvl"/>
        </dgm:presLayoutVars>
      </dgm:prSet>
      <dgm:spPr/>
    </dgm:pt>
    <dgm:pt modelId="{8434AFD7-AAE4-4A3E-9C8A-67E6F70CFDC6}" type="pres">
      <dgm:prSet presAssocID="{3CA36FCC-7C61-4074-8F12-406445045082}" presName="composite" presStyleCnt="0"/>
      <dgm:spPr/>
    </dgm:pt>
    <dgm:pt modelId="{6E8F5CEA-5635-482D-9072-CBF3CC01708D}" type="pres">
      <dgm:prSet presAssocID="{3CA36FCC-7C61-4074-8F12-406445045082}" presName="ConnectorPoint" presStyleLbl="lnNode1" presStyleIdx="0" presStyleCnt="9"/>
      <dgm:spPr>
        <a:solidFill>
          <a:schemeClr val="accent2">
            <a:hueOff val="0"/>
            <a:satOff val="0"/>
            <a:lumOff val="0"/>
            <a:alphaOff val="0"/>
          </a:schemeClr>
        </a:solidFill>
        <a:ln w="6350" cap="rnd" cmpd="sng" algn="ctr">
          <a:solidFill>
            <a:schemeClr val="lt1">
              <a:hueOff val="0"/>
              <a:satOff val="0"/>
              <a:lumOff val="0"/>
              <a:alphaOff val="0"/>
            </a:schemeClr>
          </a:solidFill>
          <a:prstDash val="solid"/>
        </a:ln>
        <a:effectLst/>
      </dgm:spPr>
    </dgm:pt>
    <dgm:pt modelId="{8053091B-8C17-4EB6-AFE2-6A77F805C46F}" type="pres">
      <dgm:prSet presAssocID="{3CA36FCC-7C61-4074-8F12-406445045082}" presName="DropPinPlaceHolder" presStyleCnt="0"/>
      <dgm:spPr/>
    </dgm:pt>
    <dgm:pt modelId="{9BDCA2FB-5C17-4543-9D48-AF35792377FD}" type="pres">
      <dgm:prSet presAssocID="{3CA36FCC-7C61-4074-8F12-406445045082}" presName="DropPin" presStyleLbl="alignNode1" presStyleIdx="0" presStyleCnt="9"/>
      <dgm:spPr/>
    </dgm:pt>
    <dgm:pt modelId="{A8AA00E2-45A8-48B5-8C0E-3CE8EE9FC0D5}" type="pres">
      <dgm:prSet presAssocID="{3CA36FCC-7C61-4074-8F12-406445045082}" presName="Ellipse" presStyleLbl="fgAcc1" presStyleIdx="1" presStyleCnt="10"/>
      <dgm:spPr>
        <a:solidFill>
          <a:schemeClr val="lt1">
            <a:alpha val="90000"/>
            <a:hueOff val="0"/>
            <a:satOff val="0"/>
            <a:lumOff val="0"/>
            <a:alphaOff val="0"/>
          </a:schemeClr>
        </a:solidFill>
        <a:ln w="22225" cap="rnd" cmpd="sng" algn="ctr">
          <a:noFill/>
          <a:prstDash val="solid"/>
        </a:ln>
        <a:effectLst/>
      </dgm:spPr>
    </dgm:pt>
    <dgm:pt modelId="{25A6EBFE-CFB7-442E-88CA-10F49E6CC9AE}" type="pres">
      <dgm:prSet presAssocID="{3CA36FCC-7C61-4074-8F12-406445045082}" presName="L2TextContainer" presStyleLbl="revTx" presStyleIdx="0" presStyleCnt="18">
        <dgm:presLayoutVars>
          <dgm:bulletEnabled val="1"/>
        </dgm:presLayoutVars>
      </dgm:prSet>
      <dgm:spPr/>
    </dgm:pt>
    <dgm:pt modelId="{7D561C90-F192-40F9-9C7D-8643091D3331}" type="pres">
      <dgm:prSet presAssocID="{3CA36FCC-7C61-4074-8F12-406445045082}" presName="L1TextContainer" presStyleLbl="revTx" presStyleIdx="1" presStyleCnt="18">
        <dgm:presLayoutVars>
          <dgm:chMax val="1"/>
          <dgm:chPref val="1"/>
          <dgm:bulletEnabled val="1"/>
        </dgm:presLayoutVars>
      </dgm:prSet>
      <dgm:spPr/>
    </dgm:pt>
    <dgm:pt modelId="{AE13FE89-067D-4EB6-AE12-FAC3E90ED6EB}" type="pres">
      <dgm:prSet presAssocID="{3CA36FCC-7C61-4074-8F12-406445045082}" presName="ConnectLine" presStyleLbl="sibTrans1D1" presStyleIdx="0" presStyleCnt="9"/>
      <dgm:spPr>
        <a:noFill/>
        <a:ln w="12700" cap="rnd" cmpd="sng" algn="ctr">
          <a:solidFill>
            <a:schemeClr val="accent2">
              <a:hueOff val="0"/>
              <a:satOff val="0"/>
              <a:lumOff val="0"/>
              <a:alphaOff val="0"/>
            </a:schemeClr>
          </a:solidFill>
          <a:prstDash val="dash"/>
        </a:ln>
        <a:effectLst/>
      </dgm:spPr>
    </dgm:pt>
    <dgm:pt modelId="{E7390E31-AEC3-45DC-A04C-1C7555516288}" type="pres">
      <dgm:prSet presAssocID="{3CA36FCC-7C61-4074-8F12-406445045082}" presName="EmptyPlaceHolder" presStyleCnt="0"/>
      <dgm:spPr/>
    </dgm:pt>
    <dgm:pt modelId="{C7508FEF-E078-496B-89AA-FF3BD1110C90}" type="pres">
      <dgm:prSet presAssocID="{5C6C13AA-7AAD-4EA7-A44C-6C6CD058C130}" presName="spaceBetweenRectangles" presStyleCnt="0"/>
      <dgm:spPr/>
    </dgm:pt>
    <dgm:pt modelId="{33A91A3C-6270-448E-BA3B-A9B59D24B27E}" type="pres">
      <dgm:prSet presAssocID="{D53D069D-B86F-4978-8E99-0D3CB72FBB5C}" presName="composite" presStyleCnt="0"/>
      <dgm:spPr/>
    </dgm:pt>
    <dgm:pt modelId="{4B807F4E-F582-4329-BED3-F5170DB8D08D}" type="pres">
      <dgm:prSet presAssocID="{D53D069D-B86F-4978-8E99-0D3CB72FBB5C}" presName="ConnectorPoint" presStyleLbl="lnNode1" presStyleIdx="1" presStyleCnt="9"/>
      <dgm:spPr>
        <a:solidFill>
          <a:schemeClr val="accent2">
            <a:hueOff val="467862"/>
            <a:satOff val="663"/>
            <a:lumOff val="2279"/>
            <a:alphaOff val="0"/>
          </a:schemeClr>
        </a:solidFill>
        <a:ln w="6350" cap="rnd" cmpd="sng" algn="ctr">
          <a:solidFill>
            <a:schemeClr val="lt1">
              <a:hueOff val="0"/>
              <a:satOff val="0"/>
              <a:lumOff val="0"/>
              <a:alphaOff val="0"/>
            </a:schemeClr>
          </a:solidFill>
          <a:prstDash val="solid"/>
        </a:ln>
        <a:effectLst/>
      </dgm:spPr>
    </dgm:pt>
    <dgm:pt modelId="{FBCE4BED-BDB1-4C99-98F4-EE5C31B99A96}" type="pres">
      <dgm:prSet presAssocID="{D53D069D-B86F-4978-8E99-0D3CB72FBB5C}" presName="DropPinPlaceHolder" presStyleCnt="0"/>
      <dgm:spPr/>
    </dgm:pt>
    <dgm:pt modelId="{8FD10652-337B-47CC-9445-FECC245E0B47}" type="pres">
      <dgm:prSet presAssocID="{D53D069D-B86F-4978-8E99-0D3CB72FBB5C}" presName="DropPin" presStyleLbl="alignNode1" presStyleIdx="1" presStyleCnt="9"/>
      <dgm:spPr/>
    </dgm:pt>
    <dgm:pt modelId="{3107809A-D715-49C7-898F-FD9AC7634DA2}" type="pres">
      <dgm:prSet presAssocID="{D53D069D-B86F-4978-8E99-0D3CB72FBB5C}" presName="Ellipse" presStyleLbl="fgAcc1" presStyleIdx="2" presStyleCnt="10"/>
      <dgm:spPr>
        <a:solidFill>
          <a:schemeClr val="lt1">
            <a:alpha val="90000"/>
            <a:hueOff val="0"/>
            <a:satOff val="0"/>
            <a:lumOff val="0"/>
            <a:alphaOff val="0"/>
          </a:schemeClr>
        </a:solidFill>
        <a:ln w="22225" cap="rnd" cmpd="sng" algn="ctr">
          <a:noFill/>
          <a:prstDash val="solid"/>
        </a:ln>
        <a:effectLst/>
      </dgm:spPr>
    </dgm:pt>
    <dgm:pt modelId="{2DDCC5A8-EEEC-4E9F-8AB1-2020173BD659}" type="pres">
      <dgm:prSet presAssocID="{D53D069D-B86F-4978-8E99-0D3CB72FBB5C}" presName="L2TextContainer" presStyleLbl="revTx" presStyleIdx="2" presStyleCnt="18">
        <dgm:presLayoutVars>
          <dgm:bulletEnabled val="1"/>
        </dgm:presLayoutVars>
      </dgm:prSet>
      <dgm:spPr/>
    </dgm:pt>
    <dgm:pt modelId="{1769FB90-5786-4080-B7BF-C7DFF4255313}" type="pres">
      <dgm:prSet presAssocID="{D53D069D-B86F-4978-8E99-0D3CB72FBB5C}" presName="L1TextContainer" presStyleLbl="revTx" presStyleIdx="3" presStyleCnt="18">
        <dgm:presLayoutVars>
          <dgm:chMax val="1"/>
          <dgm:chPref val="1"/>
          <dgm:bulletEnabled val="1"/>
        </dgm:presLayoutVars>
      </dgm:prSet>
      <dgm:spPr/>
    </dgm:pt>
    <dgm:pt modelId="{D6A3212A-A323-407E-809D-51BC4036E90C}" type="pres">
      <dgm:prSet presAssocID="{D53D069D-B86F-4978-8E99-0D3CB72FBB5C}" presName="ConnectLine" presStyleLbl="sibTrans1D1" presStyleIdx="1" presStyleCnt="9"/>
      <dgm:spPr>
        <a:noFill/>
        <a:ln w="12700" cap="rnd" cmpd="sng" algn="ctr">
          <a:solidFill>
            <a:schemeClr val="accent2">
              <a:hueOff val="467862"/>
              <a:satOff val="663"/>
              <a:lumOff val="2279"/>
              <a:alphaOff val="0"/>
            </a:schemeClr>
          </a:solidFill>
          <a:prstDash val="dash"/>
        </a:ln>
        <a:effectLst/>
      </dgm:spPr>
    </dgm:pt>
    <dgm:pt modelId="{C6572F0D-8ABA-4359-A22D-F4A92FBB04A3}" type="pres">
      <dgm:prSet presAssocID="{D53D069D-B86F-4978-8E99-0D3CB72FBB5C}" presName="EmptyPlaceHolder" presStyleCnt="0"/>
      <dgm:spPr/>
    </dgm:pt>
    <dgm:pt modelId="{9D65B691-C466-42C6-B9EE-762A1D66DA00}" type="pres">
      <dgm:prSet presAssocID="{8D2B47B2-A814-4C4D-8CBA-78988F1BD0ED}" presName="spaceBetweenRectangles" presStyleCnt="0"/>
      <dgm:spPr/>
    </dgm:pt>
    <dgm:pt modelId="{150C7B88-816B-4A58-9887-347E8C399995}" type="pres">
      <dgm:prSet presAssocID="{B45E9279-8A14-438D-928F-4510158E3672}" presName="composite" presStyleCnt="0"/>
      <dgm:spPr/>
    </dgm:pt>
    <dgm:pt modelId="{15495546-BECB-4F23-803C-F939A683C2BD}" type="pres">
      <dgm:prSet presAssocID="{B45E9279-8A14-438D-928F-4510158E3672}" presName="ConnectorPoint" presStyleLbl="lnNode1" presStyleIdx="2" presStyleCnt="9"/>
      <dgm:spPr>
        <a:solidFill>
          <a:schemeClr val="accent2">
            <a:hueOff val="935724"/>
            <a:satOff val="1327"/>
            <a:lumOff val="4559"/>
            <a:alphaOff val="0"/>
          </a:schemeClr>
        </a:solidFill>
        <a:ln w="6350" cap="rnd" cmpd="sng" algn="ctr">
          <a:solidFill>
            <a:schemeClr val="lt1">
              <a:hueOff val="0"/>
              <a:satOff val="0"/>
              <a:lumOff val="0"/>
              <a:alphaOff val="0"/>
            </a:schemeClr>
          </a:solidFill>
          <a:prstDash val="solid"/>
        </a:ln>
        <a:effectLst/>
      </dgm:spPr>
    </dgm:pt>
    <dgm:pt modelId="{CE8635FB-F6AF-4A0D-A675-E1A01AEE4636}" type="pres">
      <dgm:prSet presAssocID="{B45E9279-8A14-438D-928F-4510158E3672}" presName="DropPinPlaceHolder" presStyleCnt="0"/>
      <dgm:spPr/>
    </dgm:pt>
    <dgm:pt modelId="{DBE8E9F0-2964-489C-98F4-1AD422FC5CE5}" type="pres">
      <dgm:prSet presAssocID="{B45E9279-8A14-438D-928F-4510158E3672}" presName="DropPin" presStyleLbl="alignNode1" presStyleIdx="2" presStyleCnt="9"/>
      <dgm:spPr/>
    </dgm:pt>
    <dgm:pt modelId="{FB7ACA84-F492-49E5-93EA-9A58CE37B607}" type="pres">
      <dgm:prSet presAssocID="{B45E9279-8A14-438D-928F-4510158E3672}" presName="Ellipse" presStyleLbl="fgAcc1" presStyleIdx="3" presStyleCnt="10"/>
      <dgm:spPr>
        <a:solidFill>
          <a:schemeClr val="lt1">
            <a:alpha val="90000"/>
            <a:hueOff val="0"/>
            <a:satOff val="0"/>
            <a:lumOff val="0"/>
            <a:alphaOff val="0"/>
          </a:schemeClr>
        </a:solidFill>
        <a:ln w="22225" cap="rnd" cmpd="sng" algn="ctr">
          <a:noFill/>
          <a:prstDash val="solid"/>
        </a:ln>
        <a:effectLst/>
      </dgm:spPr>
    </dgm:pt>
    <dgm:pt modelId="{E7C82963-74F0-451C-9740-19E7FA29CBA2}" type="pres">
      <dgm:prSet presAssocID="{B45E9279-8A14-438D-928F-4510158E3672}" presName="L2TextContainer" presStyleLbl="revTx" presStyleIdx="4" presStyleCnt="18">
        <dgm:presLayoutVars>
          <dgm:bulletEnabled val="1"/>
        </dgm:presLayoutVars>
      </dgm:prSet>
      <dgm:spPr/>
    </dgm:pt>
    <dgm:pt modelId="{6F003855-09CB-46EA-9D83-7731052C783D}" type="pres">
      <dgm:prSet presAssocID="{B45E9279-8A14-438D-928F-4510158E3672}" presName="L1TextContainer" presStyleLbl="revTx" presStyleIdx="5" presStyleCnt="18">
        <dgm:presLayoutVars>
          <dgm:chMax val="1"/>
          <dgm:chPref val="1"/>
          <dgm:bulletEnabled val="1"/>
        </dgm:presLayoutVars>
      </dgm:prSet>
      <dgm:spPr/>
    </dgm:pt>
    <dgm:pt modelId="{FA407B30-26BA-4DA7-AC0D-483BA495E009}" type="pres">
      <dgm:prSet presAssocID="{B45E9279-8A14-438D-928F-4510158E3672}" presName="ConnectLine" presStyleLbl="sibTrans1D1" presStyleIdx="2" presStyleCnt="9"/>
      <dgm:spPr>
        <a:noFill/>
        <a:ln w="12700" cap="rnd" cmpd="sng" algn="ctr">
          <a:solidFill>
            <a:schemeClr val="accent2">
              <a:hueOff val="935724"/>
              <a:satOff val="1327"/>
              <a:lumOff val="4559"/>
              <a:alphaOff val="0"/>
            </a:schemeClr>
          </a:solidFill>
          <a:prstDash val="dash"/>
        </a:ln>
        <a:effectLst/>
      </dgm:spPr>
    </dgm:pt>
    <dgm:pt modelId="{B0F1A798-7C02-476C-9FAC-7383E639F1B3}" type="pres">
      <dgm:prSet presAssocID="{B45E9279-8A14-438D-928F-4510158E3672}" presName="EmptyPlaceHolder" presStyleCnt="0"/>
      <dgm:spPr/>
    </dgm:pt>
    <dgm:pt modelId="{A6207E85-EF73-4249-B79B-BA32FEAD86B1}" type="pres">
      <dgm:prSet presAssocID="{635E9570-F903-48D0-B7E0-E4D7F7EA8D1E}" presName="spaceBetweenRectangles" presStyleCnt="0"/>
      <dgm:spPr/>
    </dgm:pt>
    <dgm:pt modelId="{2680D0CC-FB85-400D-905A-5419DA26F098}" type="pres">
      <dgm:prSet presAssocID="{B4BE6210-E790-4808-ABB5-95A651FAF849}" presName="composite" presStyleCnt="0"/>
      <dgm:spPr/>
    </dgm:pt>
    <dgm:pt modelId="{254A5B6A-8DB6-404F-80CC-9709B2DA1E56}" type="pres">
      <dgm:prSet presAssocID="{B4BE6210-E790-4808-ABB5-95A651FAF849}" presName="ConnectorPoint" presStyleLbl="lnNode1" presStyleIdx="3" presStyleCnt="9"/>
      <dgm:spPr>
        <a:solidFill>
          <a:schemeClr val="accent2">
            <a:hueOff val="1403586"/>
            <a:satOff val="1990"/>
            <a:lumOff val="6838"/>
            <a:alphaOff val="0"/>
          </a:schemeClr>
        </a:solidFill>
        <a:ln w="6350" cap="rnd" cmpd="sng" algn="ctr">
          <a:solidFill>
            <a:schemeClr val="lt1">
              <a:hueOff val="0"/>
              <a:satOff val="0"/>
              <a:lumOff val="0"/>
              <a:alphaOff val="0"/>
            </a:schemeClr>
          </a:solidFill>
          <a:prstDash val="solid"/>
        </a:ln>
        <a:effectLst/>
      </dgm:spPr>
    </dgm:pt>
    <dgm:pt modelId="{0C0533CD-2F1C-4B68-95AE-869214C58762}" type="pres">
      <dgm:prSet presAssocID="{B4BE6210-E790-4808-ABB5-95A651FAF849}" presName="DropPinPlaceHolder" presStyleCnt="0"/>
      <dgm:spPr/>
    </dgm:pt>
    <dgm:pt modelId="{B64E8117-5BD0-4748-98CC-1E2ABA89EFFC}" type="pres">
      <dgm:prSet presAssocID="{B4BE6210-E790-4808-ABB5-95A651FAF849}" presName="DropPin" presStyleLbl="alignNode1" presStyleIdx="3" presStyleCnt="9"/>
      <dgm:spPr/>
    </dgm:pt>
    <dgm:pt modelId="{B822BA2F-D4C5-4D3E-8830-3B1CBD03F7CA}" type="pres">
      <dgm:prSet presAssocID="{B4BE6210-E790-4808-ABB5-95A651FAF849}" presName="Ellipse" presStyleLbl="fgAcc1" presStyleIdx="4" presStyleCnt="10"/>
      <dgm:spPr>
        <a:solidFill>
          <a:schemeClr val="lt1">
            <a:alpha val="90000"/>
            <a:hueOff val="0"/>
            <a:satOff val="0"/>
            <a:lumOff val="0"/>
            <a:alphaOff val="0"/>
          </a:schemeClr>
        </a:solidFill>
        <a:ln w="22225" cap="rnd" cmpd="sng" algn="ctr">
          <a:noFill/>
          <a:prstDash val="solid"/>
        </a:ln>
        <a:effectLst/>
      </dgm:spPr>
    </dgm:pt>
    <dgm:pt modelId="{A1EC240C-AA2F-460F-9BFA-E865E0301688}" type="pres">
      <dgm:prSet presAssocID="{B4BE6210-E790-4808-ABB5-95A651FAF849}" presName="L2TextContainer" presStyleLbl="revTx" presStyleIdx="6" presStyleCnt="18">
        <dgm:presLayoutVars>
          <dgm:bulletEnabled val="1"/>
        </dgm:presLayoutVars>
      </dgm:prSet>
      <dgm:spPr/>
    </dgm:pt>
    <dgm:pt modelId="{E70D46E3-9DD3-4DBF-AA16-D966D95FBB15}" type="pres">
      <dgm:prSet presAssocID="{B4BE6210-E790-4808-ABB5-95A651FAF849}" presName="L1TextContainer" presStyleLbl="revTx" presStyleIdx="7" presStyleCnt="18">
        <dgm:presLayoutVars>
          <dgm:chMax val="1"/>
          <dgm:chPref val="1"/>
          <dgm:bulletEnabled val="1"/>
        </dgm:presLayoutVars>
      </dgm:prSet>
      <dgm:spPr/>
    </dgm:pt>
    <dgm:pt modelId="{07E1BA06-AE7E-431B-A612-2D15832652DB}" type="pres">
      <dgm:prSet presAssocID="{B4BE6210-E790-4808-ABB5-95A651FAF849}" presName="ConnectLine" presStyleLbl="sibTrans1D1" presStyleIdx="3" presStyleCnt="9"/>
      <dgm:spPr>
        <a:noFill/>
        <a:ln w="12700" cap="rnd" cmpd="sng" algn="ctr">
          <a:solidFill>
            <a:schemeClr val="accent2">
              <a:hueOff val="1403586"/>
              <a:satOff val="1990"/>
              <a:lumOff val="6838"/>
              <a:alphaOff val="0"/>
            </a:schemeClr>
          </a:solidFill>
          <a:prstDash val="dash"/>
        </a:ln>
        <a:effectLst/>
      </dgm:spPr>
    </dgm:pt>
    <dgm:pt modelId="{E2F829F1-04A0-44B1-960B-1BC39D454352}" type="pres">
      <dgm:prSet presAssocID="{B4BE6210-E790-4808-ABB5-95A651FAF849}" presName="EmptyPlaceHolder" presStyleCnt="0"/>
      <dgm:spPr/>
    </dgm:pt>
    <dgm:pt modelId="{6E1F4F75-4DC7-45B5-A44F-4404675A5F46}" type="pres">
      <dgm:prSet presAssocID="{5EDC1C74-F0DB-495B-B1A4-6187A681ED92}" presName="spaceBetweenRectangles" presStyleCnt="0"/>
      <dgm:spPr/>
    </dgm:pt>
    <dgm:pt modelId="{3E9ACE22-74C1-4D0F-8064-2C9614F31A0D}" type="pres">
      <dgm:prSet presAssocID="{734531BB-31AC-42F5-BEE5-3927BD81E04A}" presName="composite" presStyleCnt="0"/>
      <dgm:spPr/>
    </dgm:pt>
    <dgm:pt modelId="{E644CEDC-19CB-4AD3-AD6F-835317B461E9}" type="pres">
      <dgm:prSet presAssocID="{734531BB-31AC-42F5-BEE5-3927BD81E04A}" presName="ConnectorPoint" presStyleLbl="lnNode1" presStyleIdx="4" presStyleCnt="9"/>
      <dgm:spPr>
        <a:solidFill>
          <a:schemeClr val="accent2">
            <a:hueOff val="1871448"/>
            <a:satOff val="2654"/>
            <a:lumOff val="9118"/>
            <a:alphaOff val="0"/>
          </a:schemeClr>
        </a:solidFill>
        <a:ln w="6350" cap="rnd" cmpd="sng" algn="ctr">
          <a:solidFill>
            <a:schemeClr val="lt1">
              <a:hueOff val="0"/>
              <a:satOff val="0"/>
              <a:lumOff val="0"/>
              <a:alphaOff val="0"/>
            </a:schemeClr>
          </a:solidFill>
          <a:prstDash val="solid"/>
        </a:ln>
        <a:effectLst/>
      </dgm:spPr>
    </dgm:pt>
    <dgm:pt modelId="{730A3B63-B78C-4851-93F6-D7975BB5F885}" type="pres">
      <dgm:prSet presAssocID="{734531BB-31AC-42F5-BEE5-3927BD81E04A}" presName="DropPinPlaceHolder" presStyleCnt="0"/>
      <dgm:spPr/>
    </dgm:pt>
    <dgm:pt modelId="{31804667-DC66-4EC5-B092-D1CFFCB0A390}" type="pres">
      <dgm:prSet presAssocID="{734531BB-31AC-42F5-BEE5-3927BD81E04A}" presName="DropPin" presStyleLbl="alignNode1" presStyleIdx="4" presStyleCnt="9"/>
      <dgm:spPr/>
    </dgm:pt>
    <dgm:pt modelId="{DABF8AA5-0A7E-4666-B4BC-B4453A2852DA}" type="pres">
      <dgm:prSet presAssocID="{734531BB-31AC-42F5-BEE5-3927BD81E04A}" presName="Ellipse" presStyleLbl="fgAcc1" presStyleIdx="5" presStyleCnt="10"/>
      <dgm:spPr>
        <a:solidFill>
          <a:schemeClr val="lt1">
            <a:alpha val="90000"/>
            <a:hueOff val="0"/>
            <a:satOff val="0"/>
            <a:lumOff val="0"/>
            <a:alphaOff val="0"/>
          </a:schemeClr>
        </a:solidFill>
        <a:ln w="22225" cap="rnd" cmpd="sng" algn="ctr">
          <a:noFill/>
          <a:prstDash val="solid"/>
        </a:ln>
        <a:effectLst/>
      </dgm:spPr>
    </dgm:pt>
    <dgm:pt modelId="{863A9C98-5A36-4F91-8C13-239E48E5C598}" type="pres">
      <dgm:prSet presAssocID="{734531BB-31AC-42F5-BEE5-3927BD81E04A}" presName="L2TextContainer" presStyleLbl="revTx" presStyleIdx="8" presStyleCnt="18">
        <dgm:presLayoutVars>
          <dgm:bulletEnabled val="1"/>
        </dgm:presLayoutVars>
      </dgm:prSet>
      <dgm:spPr/>
    </dgm:pt>
    <dgm:pt modelId="{21819B53-6C2C-4B6F-A014-F4859AFC9031}" type="pres">
      <dgm:prSet presAssocID="{734531BB-31AC-42F5-BEE5-3927BD81E04A}" presName="L1TextContainer" presStyleLbl="revTx" presStyleIdx="9" presStyleCnt="18">
        <dgm:presLayoutVars>
          <dgm:chMax val="1"/>
          <dgm:chPref val="1"/>
          <dgm:bulletEnabled val="1"/>
        </dgm:presLayoutVars>
      </dgm:prSet>
      <dgm:spPr/>
    </dgm:pt>
    <dgm:pt modelId="{873ECBB3-DCBE-4628-A61D-AC6FF248A8B6}" type="pres">
      <dgm:prSet presAssocID="{734531BB-31AC-42F5-BEE5-3927BD81E04A}" presName="ConnectLine" presStyleLbl="sibTrans1D1" presStyleIdx="4" presStyleCnt="9"/>
      <dgm:spPr>
        <a:noFill/>
        <a:ln w="12700" cap="rnd" cmpd="sng" algn="ctr">
          <a:solidFill>
            <a:schemeClr val="accent2">
              <a:hueOff val="1871448"/>
              <a:satOff val="2654"/>
              <a:lumOff val="9118"/>
              <a:alphaOff val="0"/>
            </a:schemeClr>
          </a:solidFill>
          <a:prstDash val="dash"/>
        </a:ln>
        <a:effectLst/>
      </dgm:spPr>
    </dgm:pt>
    <dgm:pt modelId="{079F0528-8C84-4B82-A64F-79F71169B577}" type="pres">
      <dgm:prSet presAssocID="{734531BB-31AC-42F5-BEE5-3927BD81E04A}" presName="EmptyPlaceHolder" presStyleCnt="0"/>
      <dgm:spPr/>
    </dgm:pt>
    <dgm:pt modelId="{8518B34B-AC52-4DD5-99A7-E17970B123EE}" type="pres">
      <dgm:prSet presAssocID="{13016DDA-8110-48E1-9465-1CBEC46F9394}" presName="spaceBetweenRectangles" presStyleCnt="0"/>
      <dgm:spPr/>
    </dgm:pt>
    <dgm:pt modelId="{8321DA8C-ED07-4838-8A81-67B2AFB163E8}" type="pres">
      <dgm:prSet presAssocID="{393DC1A5-1856-4D1C-ABBC-116C7B42BB08}" presName="composite" presStyleCnt="0"/>
      <dgm:spPr/>
    </dgm:pt>
    <dgm:pt modelId="{2757C089-51DC-46FE-ACCF-6405DDE6D618}" type="pres">
      <dgm:prSet presAssocID="{393DC1A5-1856-4D1C-ABBC-116C7B42BB08}" presName="ConnectorPoint" presStyleLbl="lnNode1" presStyleIdx="5" presStyleCnt="9"/>
      <dgm:spPr>
        <a:solidFill>
          <a:schemeClr val="accent2">
            <a:hueOff val="2339311"/>
            <a:satOff val="3317"/>
            <a:lumOff val="11397"/>
            <a:alphaOff val="0"/>
          </a:schemeClr>
        </a:solidFill>
        <a:ln w="6350" cap="rnd" cmpd="sng" algn="ctr">
          <a:solidFill>
            <a:schemeClr val="lt1">
              <a:hueOff val="0"/>
              <a:satOff val="0"/>
              <a:lumOff val="0"/>
              <a:alphaOff val="0"/>
            </a:schemeClr>
          </a:solidFill>
          <a:prstDash val="solid"/>
        </a:ln>
        <a:effectLst/>
      </dgm:spPr>
    </dgm:pt>
    <dgm:pt modelId="{07B783C0-102C-4688-8B36-EB3B285F3FD7}" type="pres">
      <dgm:prSet presAssocID="{393DC1A5-1856-4D1C-ABBC-116C7B42BB08}" presName="DropPinPlaceHolder" presStyleCnt="0"/>
      <dgm:spPr/>
    </dgm:pt>
    <dgm:pt modelId="{6B7443AC-2EDC-4908-B4EA-4760ADD9F26C}" type="pres">
      <dgm:prSet presAssocID="{393DC1A5-1856-4D1C-ABBC-116C7B42BB08}" presName="DropPin" presStyleLbl="alignNode1" presStyleIdx="5" presStyleCnt="9"/>
      <dgm:spPr/>
    </dgm:pt>
    <dgm:pt modelId="{8B245394-02EE-480D-95AE-EF38321A799F}" type="pres">
      <dgm:prSet presAssocID="{393DC1A5-1856-4D1C-ABBC-116C7B42BB08}" presName="Ellipse" presStyleLbl="fgAcc1" presStyleIdx="6" presStyleCnt="10"/>
      <dgm:spPr>
        <a:solidFill>
          <a:schemeClr val="lt1">
            <a:alpha val="90000"/>
            <a:hueOff val="0"/>
            <a:satOff val="0"/>
            <a:lumOff val="0"/>
            <a:alphaOff val="0"/>
          </a:schemeClr>
        </a:solidFill>
        <a:ln w="22225" cap="rnd" cmpd="sng" algn="ctr">
          <a:noFill/>
          <a:prstDash val="solid"/>
        </a:ln>
        <a:effectLst/>
      </dgm:spPr>
    </dgm:pt>
    <dgm:pt modelId="{B5DAD27C-7F74-4C78-82D1-30C0C592C9B8}" type="pres">
      <dgm:prSet presAssocID="{393DC1A5-1856-4D1C-ABBC-116C7B42BB08}" presName="L2TextContainer" presStyleLbl="revTx" presStyleIdx="10" presStyleCnt="18">
        <dgm:presLayoutVars>
          <dgm:bulletEnabled val="1"/>
        </dgm:presLayoutVars>
      </dgm:prSet>
      <dgm:spPr/>
    </dgm:pt>
    <dgm:pt modelId="{ADC05CAA-A158-4C36-854D-3AEB0938932C}" type="pres">
      <dgm:prSet presAssocID="{393DC1A5-1856-4D1C-ABBC-116C7B42BB08}" presName="L1TextContainer" presStyleLbl="revTx" presStyleIdx="11" presStyleCnt="18">
        <dgm:presLayoutVars>
          <dgm:chMax val="1"/>
          <dgm:chPref val="1"/>
          <dgm:bulletEnabled val="1"/>
        </dgm:presLayoutVars>
      </dgm:prSet>
      <dgm:spPr/>
    </dgm:pt>
    <dgm:pt modelId="{5A5BA94E-D024-48A2-B093-3C5A5180CDF5}" type="pres">
      <dgm:prSet presAssocID="{393DC1A5-1856-4D1C-ABBC-116C7B42BB08}" presName="ConnectLine" presStyleLbl="sibTrans1D1" presStyleIdx="5" presStyleCnt="9"/>
      <dgm:spPr>
        <a:noFill/>
        <a:ln w="12700" cap="rnd" cmpd="sng" algn="ctr">
          <a:solidFill>
            <a:schemeClr val="accent2">
              <a:hueOff val="2339311"/>
              <a:satOff val="3317"/>
              <a:lumOff val="11397"/>
              <a:alphaOff val="0"/>
            </a:schemeClr>
          </a:solidFill>
          <a:prstDash val="dash"/>
        </a:ln>
        <a:effectLst/>
      </dgm:spPr>
    </dgm:pt>
    <dgm:pt modelId="{75F9701D-5C67-4150-86E6-584851CF32E0}" type="pres">
      <dgm:prSet presAssocID="{393DC1A5-1856-4D1C-ABBC-116C7B42BB08}" presName="EmptyPlaceHolder" presStyleCnt="0"/>
      <dgm:spPr/>
    </dgm:pt>
    <dgm:pt modelId="{7456E354-25A5-41E8-A698-FB5F32C02E75}" type="pres">
      <dgm:prSet presAssocID="{2A183211-410C-4E32-BB80-15EC6C9A45F2}" presName="spaceBetweenRectangles" presStyleCnt="0"/>
      <dgm:spPr/>
    </dgm:pt>
    <dgm:pt modelId="{E398BD08-50EA-4C9D-8902-384F13DCD842}" type="pres">
      <dgm:prSet presAssocID="{CE5CB1F2-3349-4C49-82A9-5FE10466274A}" presName="composite" presStyleCnt="0"/>
      <dgm:spPr/>
    </dgm:pt>
    <dgm:pt modelId="{D188364F-8428-468B-B786-2D786DCF75A5}" type="pres">
      <dgm:prSet presAssocID="{CE5CB1F2-3349-4C49-82A9-5FE10466274A}" presName="ConnectorPoint" presStyleLbl="lnNode1" presStyleIdx="6" presStyleCnt="9"/>
      <dgm:spPr>
        <a:solidFill>
          <a:schemeClr val="accent2">
            <a:hueOff val="2807173"/>
            <a:satOff val="3981"/>
            <a:lumOff val="13676"/>
            <a:alphaOff val="0"/>
          </a:schemeClr>
        </a:solidFill>
        <a:ln w="6350" cap="rnd" cmpd="sng" algn="ctr">
          <a:solidFill>
            <a:schemeClr val="lt1">
              <a:hueOff val="0"/>
              <a:satOff val="0"/>
              <a:lumOff val="0"/>
              <a:alphaOff val="0"/>
            </a:schemeClr>
          </a:solidFill>
          <a:prstDash val="solid"/>
        </a:ln>
        <a:effectLst/>
      </dgm:spPr>
    </dgm:pt>
    <dgm:pt modelId="{5BE9996B-7A4E-45AC-A0CC-6B5E6591D2CC}" type="pres">
      <dgm:prSet presAssocID="{CE5CB1F2-3349-4C49-82A9-5FE10466274A}" presName="DropPinPlaceHolder" presStyleCnt="0"/>
      <dgm:spPr/>
    </dgm:pt>
    <dgm:pt modelId="{D8610A9B-B18D-4C85-9477-2C56024B783D}" type="pres">
      <dgm:prSet presAssocID="{CE5CB1F2-3349-4C49-82A9-5FE10466274A}" presName="DropPin" presStyleLbl="alignNode1" presStyleIdx="6" presStyleCnt="9"/>
      <dgm:spPr/>
    </dgm:pt>
    <dgm:pt modelId="{EA9ACAB8-1FF1-408A-8CC9-C4DCC5A18BCB}" type="pres">
      <dgm:prSet presAssocID="{CE5CB1F2-3349-4C49-82A9-5FE10466274A}" presName="Ellipse" presStyleLbl="fgAcc1" presStyleIdx="7" presStyleCnt="10"/>
      <dgm:spPr>
        <a:solidFill>
          <a:schemeClr val="lt1">
            <a:alpha val="90000"/>
            <a:hueOff val="0"/>
            <a:satOff val="0"/>
            <a:lumOff val="0"/>
            <a:alphaOff val="0"/>
          </a:schemeClr>
        </a:solidFill>
        <a:ln w="22225" cap="rnd" cmpd="sng" algn="ctr">
          <a:noFill/>
          <a:prstDash val="solid"/>
        </a:ln>
        <a:effectLst/>
      </dgm:spPr>
    </dgm:pt>
    <dgm:pt modelId="{1092982A-80F0-4112-9BF8-BEB14F9BFB4E}" type="pres">
      <dgm:prSet presAssocID="{CE5CB1F2-3349-4C49-82A9-5FE10466274A}" presName="L2TextContainer" presStyleLbl="revTx" presStyleIdx="12" presStyleCnt="18">
        <dgm:presLayoutVars>
          <dgm:bulletEnabled val="1"/>
        </dgm:presLayoutVars>
      </dgm:prSet>
      <dgm:spPr/>
    </dgm:pt>
    <dgm:pt modelId="{E4CE9B22-88C1-48DB-B691-63444EAD6A22}" type="pres">
      <dgm:prSet presAssocID="{CE5CB1F2-3349-4C49-82A9-5FE10466274A}" presName="L1TextContainer" presStyleLbl="revTx" presStyleIdx="13" presStyleCnt="18" custScaleY="53108" custLinFactNeighborX="328" custLinFactNeighborY="-920">
        <dgm:presLayoutVars>
          <dgm:chMax val="1"/>
          <dgm:chPref val="1"/>
          <dgm:bulletEnabled val="1"/>
        </dgm:presLayoutVars>
      </dgm:prSet>
      <dgm:spPr/>
    </dgm:pt>
    <dgm:pt modelId="{96F8C42D-4348-414C-982D-7ABE48F3EEFD}" type="pres">
      <dgm:prSet presAssocID="{CE5CB1F2-3349-4C49-82A9-5FE10466274A}" presName="ConnectLine" presStyleLbl="sibTrans1D1" presStyleIdx="6" presStyleCnt="9"/>
      <dgm:spPr>
        <a:noFill/>
        <a:ln w="12700" cap="rnd" cmpd="sng" algn="ctr">
          <a:solidFill>
            <a:schemeClr val="accent2">
              <a:hueOff val="2807173"/>
              <a:satOff val="3981"/>
              <a:lumOff val="13676"/>
              <a:alphaOff val="0"/>
            </a:schemeClr>
          </a:solidFill>
          <a:prstDash val="dash"/>
        </a:ln>
        <a:effectLst/>
      </dgm:spPr>
    </dgm:pt>
    <dgm:pt modelId="{84667012-9969-4F1F-B4D4-51681ADA51BD}" type="pres">
      <dgm:prSet presAssocID="{CE5CB1F2-3349-4C49-82A9-5FE10466274A}" presName="EmptyPlaceHolder" presStyleCnt="0"/>
      <dgm:spPr/>
    </dgm:pt>
    <dgm:pt modelId="{36E65792-3060-42A2-99D6-F97E96B8EE78}" type="pres">
      <dgm:prSet presAssocID="{20100F37-9A1F-445C-883C-D4CFF4288041}" presName="spaceBetweenRectangles" presStyleCnt="0"/>
      <dgm:spPr/>
    </dgm:pt>
    <dgm:pt modelId="{CD7BDF1A-653C-40D1-A832-68FC60BAF68B}" type="pres">
      <dgm:prSet presAssocID="{CE75E6B6-BF39-4404-A022-7E6D04064C58}" presName="composite" presStyleCnt="0"/>
      <dgm:spPr/>
    </dgm:pt>
    <dgm:pt modelId="{D3F7AAEC-7811-4727-AEE8-550CDEF72015}" type="pres">
      <dgm:prSet presAssocID="{CE75E6B6-BF39-4404-A022-7E6D04064C58}" presName="ConnectorPoint" presStyleLbl="lnNode1" presStyleIdx="7" presStyleCnt="9"/>
      <dgm:spPr>
        <a:solidFill>
          <a:schemeClr val="accent2">
            <a:hueOff val="3275035"/>
            <a:satOff val="4644"/>
            <a:lumOff val="15956"/>
            <a:alphaOff val="0"/>
          </a:schemeClr>
        </a:solidFill>
        <a:ln w="6350" cap="rnd" cmpd="sng" algn="ctr">
          <a:solidFill>
            <a:schemeClr val="lt1">
              <a:hueOff val="0"/>
              <a:satOff val="0"/>
              <a:lumOff val="0"/>
              <a:alphaOff val="0"/>
            </a:schemeClr>
          </a:solidFill>
          <a:prstDash val="solid"/>
        </a:ln>
        <a:effectLst/>
      </dgm:spPr>
    </dgm:pt>
    <dgm:pt modelId="{6AE78B8E-47F7-4EFE-ADD7-CB7C567FF6EB}" type="pres">
      <dgm:prSet presAssocID="{CE75E6B6-BF39-4404-A022-7E6D04064C58}" presName="DropPinPlaceHolder" presStyleCnt="0"/>
      <dgm:spPr/>
    </dgm:pt>
    <dgm:pt modelId="{27EC3E09-0F58-4478-BA68-7AF83D374AC8}" type="pres">
      <dgm:prSet presAssocID="{CE75E6B6-BF39-4404-A022-7E6D04064C58}" presName="DropPin" presStyleLbl="alignNode1" presStyleIdx="7" presStyleCnt="9"/>
      <dgm:spPr/>
    </dgm:pt>
    <dgm:pt modelId="{DFEBB07A-C284-4CE1-A847-F46BF6D55C97}" type="pres">
      <dgm:prSet presAssocID="{CE75E6B6-BF39-4404-A022-7E6D04064C58}" presName="Ellipse" presStyleLbl="fgAcc1" presStyleIdx="8" presStyleCnt="10"/>
      <dgm:spPr>
        <a:solidFill>
          <a:schemeClr val="lt1">
            <a:alpha val="90000"/>
            <a:hueOff val="0"/>
            <a:satOff val="0"/>
            <a:lumOff val="0"/>
            <a:alphaOff val="0"/>
          </a:schemeClr>
        </a:solidFill>
        <a:ln w="22225" cap="rnd" cmpd="sng" algn="ctr">
          <a:noFill/>
          <a:prstDash val="solid"/>
        </a:ln>
        <a:effectLst/>
      </dgm:spPr>
    </dgm:pt>
    <dgm:pt modelId="{A5BF4E83-5211-4769-93BC-3C0F4941C797}" type="pres">
      <dgm:prSet presAssocID="{CE75E6B6-BF39-4404-A022-7E6D04064C58}" presName="L2TextContainer" presStyleLbl="revTx" presStyleIdx="14" presStyleCnt="18">
        <dgm:presLayoutVars>
          <dgm:bulletEnabled val="1"/>
        </dgm:presLayoutVars>
      </dgm:prSet>
      <dgm:spPr/>
    </dgm:pt>
    <dgm:pt modelId="{A4E78B49-F647-4E77-A4C4-1CA8F066183F}" type="pres">
      <dgm:prSet presAssocID="{CE75E6B6-BF39-4404-A022-7E6D04064C58}" presName="L1TextContainer" presStyleLbl="revTx" presStyleIdx="15" presStyleCnt="18">
        <dgm:presLayoutVars>
          <dgm:chMax val="1"/>
          <dgm:chPref val="1"/>
          <dgm:bulletEnabled val="1"/>
        </dgm:presLayoutVars>
      </dgm:prSet>
      <dgm:spPr/>
    </dgm:pt>
    <dgm:pt modelId="{8A6061AE-9E8E-4BBF-AE8B-6AF3A3E53AFA}" type="pres">
      <dgm:prSet presAssocID="{CE75E6B6-BF39-4404-A022-7E6D04064C58}" presName="ConnectLine" presStyleLbl="sibTrans1D1" presStyleIdx="7" presStyleCnt="9"/>
      <dgm:spPr>
        <a:noFill/>
        <a:ln w="12700" cap="rnd" cmpd="sng" algn="ctr">
          <a:solidFill>
            <a:schemeClr val="accent2">
              <a:hueOff val="3275035"/>
              <a:satOff val="4644"/>
              <a:lumOff val="15956"/>
              <a:alphaOff val="0"/>
            </a:schemeClr>
          </a:solidFill>
          <a:prstDash val="dash"/>
        </a:ln>
        <a:effectLst/>
      </dgm:spPr>
    </dgm:pt>
    <dgm:pt modelId="{AF447D76-1046-4DB3-8296-A0E92087DDCA}" type="pres">
      <dgm:prSet presAssocID="{CE75E6B6-BF39-4404-A022-7E6D04064C58}" presName="EmptyPlaceHolder" presStyleCnt="0"/>
      <dgm:spPr/>
    </dgm:pt>
    <dgm:pt modelId="{322A966D-7E4B-4B28-95EB-0ADD4C6CB4D2}" type="pres">
      <dgm:prSet presAssocID="{0D56D406-D282-4790-82B1-089291936C0B}" presName="spaceBetweenRectangles" presStyleCnt="0"/>
      <dgm:spPr/>
    </dgm:pt>
    <dgm:pt modelId="{0282D210-4B8D-4531-B708-5E989E3DD1DA}" type="pres">
      <dgm:prSet presAssocID="{8A72DEFF-B1EC-45F5-9B08-CDC68E76C596}" presName="composite" presStyleCnt="0"/>
      <dgm:spPr/>
    </dgm:pt>
    <dgm:pt modelId="{A1772DEA-1F6A-4B28-88E2-488C19D75EDC}" type="pres">
      <dgm:prSet presAssocID="{8A72DEFF-B1EC-45F5-9B08-CDC68E76C596}" presName="ConnectorPoint" presStyleLbl="lnNode1" presStyleIdx="8" presStyleCnt="9"/>
      <dgm:spPr>
        <a:solidFill>
          <a:schemeClr val="accent2">
            <a:hueOff val="3742897"/>
            <a:satOff val="5308"/>
            <a:lumOff val="18235"/>
            <a:alphaOff val="0"/>
          </a:schemeClr>
        </a:solidFill>
        <a:ln w="6350" cap="rnd" cmpd="sng" algn="ctr">
          <a:solidFill>
            <a:schemeClr val="lt1">
              <a:hueOff val="0"/>
              <a:satOff val="0"/>
              <a:lumOff val="0"/>
              <a:alphaOff val="0"/>
            </a:schemeClr>
          </a:solidFill>
          <a:prstDash val="solid"/>
        </a:ln>
        <a:effectLst/>
      </dgm:spPr>
    </dgm:pt>
    <dgm:pt modelId="{51DEAFD2-0F13-4A7D-94A6-4DBCD89F926A}" type="pres">
      <dgm:prSet presAssocID="{8A72DEFF-B1EC-45F5-9B08-CDC68E76C596}" presName="DropPinPlaceHolder" presStyleCnt="0"/>
      <dgm:spPr/>
    </dgm:pt>
    <dgm:pt modelId="{C42C7548-DD60-482E-8C35-37EA86FAE468}" type="pres">
      <dgm:prSet presAssocID="{8A72DEFF-B1EC-45F5-9B08-CDC68E76C596}" presName="DropPin" presStyleLbl="alignNode1" presStyleIdx="8" presStyleCnt="9"/>
      <dgm:spPr/>
    </dgm:pt>
    <dgm:pt modelId="{AB5F265B-116D-4C42-BCE7-B01C7CCF3F58}" type="pres">
      <dgm:prSet presAssocID="{8A72DEFF-B1EC-45F5-9B08-CDC68E76C596}" presName="Ellipse" presStyleLbl="fgAcc1" presStyleIdx="9" presStyleCnt="10"/>
      <dgm:spPr>
        <a:solidFill>
          <a:schemeClr val="lt1">
            <a:alpha val="90000"/>
            <a:hueOff val="0"/>
            <a:satOff val="0"/>
            <a:lumOff val="0"/>
            <a:alphaOff val="0"/>
          </a:schemeClr>
        </a:solidFill>
        <a:ln w="22225" cap="rnd" cmpd="sng" algn="ctr">
          <a:noFill/>
          <a:prstDash val="solid"/>
        </a:ln>
        <a:effectLst/>
      </dgm:spPr>
    </dgm:pt>
    <dgm:pt modelId="{07FBB20D-8AB1-4467-8A8B-824DEFB90044}" type="pres">
      <dgm:prSet presAssocID="{8A72DEFF-B1EC-45F5-9B08-CDC68E76C596}" presName="L2TextContainer" presStyleLbl="revTx" presStyleIdx="16" presStyleCnt="18">
        <dgm:presLayoutVars>
          <dgm:bulletEnabled val="1"/>
        </dgm:presLayoutVars>
      </dgm:prSet>
      <dgm:spPr/>
    </dgm:pt>
    <dgm:pt modelId="{4432D069-533A-4F98-98C9-24A3019DA709}" type="pres">
      <dgm:prSet presAssocID="{8A72DEFF-B1EC-45F5-9B08-CDC68E76C596}" presName="L1TextContainer" presStyleLbl="revTx" presStyleIdx="17" presStyleCnt="18">
        <dgm:presLayoutVars>
          <dgm:chMax val="1"/>
          <dgm:chPref val="1"/>
          <dgm:bulletEnabled val="1"/>
        </dgm:presLayoutVars>
      </dgm:prSet>
      <dgm:spPr/>
    </dgm:pt>
    <dgm:pt modelId="{3F1188E2-50B2-4369-8AD3-FEC9FD94604E}" type="pres">
      <dgm:prSet presAssocID="{8A72DEFF-B1EC-45F5-9B08-CDC68E76C596}" presName="ConnectLine" presStyleLbl="sibTrans1D1" presStyleIdx="8" presStyleCnt="9"/>
      <dgm:spPr>
        <a:noFill/>
        <a:ln w="12700" cap="rnd" cmpd="sng" algn="ctr">
          <a:solidFill>
            <a:schemeClr val="accent2">
              <a:hueOff val="3742897"/>
              <a:satOff val="5308"/>
              <a:lumOff val="18235"/>
              <a:alphaOff val="0"/>
            </a:schemeClr>
          </a:solidFill>
          <a:prstDash val="dash"/>
        </a:ln>
        <a:effectLst/>
      </dgm:spPr>
    </dgm:pt>
    <dgm:pt modelId="{C39429D6-F81B-4322-8950-1796317626BC}" type="pres">
      <dgm:prSet presAssocID="{8A72DEFF-B1EC-45F5-9B08-CDC68E76C596}" presName="EmptyPlaceHolder" presStyleCnt="0"/>
      <dgm:spPr/>
    </dgm:pt>
  </dgm:ptLst>
  <dgm:cxnLst>
    <dgm:cxn modelId="{85C88001-B603-4C53-99CF-9130CF2CF6C7}" type="presOf" srcId="{B45E9279-8A14-438D-928F-4510158E3672}" destId="{6F003855-09CB-46EA-9D83-7731052C783D}" srcOrd="0" destOrd="0" presId="urn:microsoft.com/office/officeart/2017/3/layout/DropPinTimeline"/>
    <dgm:cxn modelId="{FA9CA109-271D-4B18-90A1-B1D6D422D66F}" srcId="{B0C0FDF6-AB0E-47B6-B585-611AC8B6E724}" destId="{CE5CB1F2-3349-4C49-82A9-5FE10466274A}" srcOrd="6" destOrd="0" parTransId="{220224F9-3532-4AD3-9862-E193A42747A1}" sibTransId="{20100F37-9A1F-445C-883C-D4CFF4288041}"/>
    <dgm:cxn modelId="{B9DD0E0F-89DE-4313-9E8B-CAED49D86FA4}" srcId="{B0C0FDF6-AB0E-47B6-B585-611AC8B6E724}" destId="{B45E9279-8A14-438D-928F-4510158E3672}" srcOrd="2" destOrd="0" parTransId="{18C84B0E-0EF0-4CD3-86E7-CD5C8C2ECFFF}" sibTransId="{635E9570-F903-48D0-B7E0-E4D7F7EA8D1E}"/>
    <dgm:cxn modelId="{C1F20217-25DB-4AD9-B666-A260B1378371}" type="presOf" srcId="{945F6E9C-DBD5-47E0-A9BF-6204BE6EF7CE}" destId="{A1EC240C-AA2F-460F-9BFA-E865E0301688}" srcOrd="0" destOrd="0" presId="urn:microsoft.com/office/officeart/2017/3/layout/DropPinTimeline"/>
    <dgm:cxn modelId="{0C40CF1E-7FE3-4538-9680-19C9DC97A8FF}" srcId="{D53D069D-B86F-4978-8E99-0D3CB72FBB5C}" destId="{FAACDB50-A1F5-4B80-B1CE-DAA14265304D}" srcOrd="0" destOrd="0" parTransId="{0A66AE89-C3CE-4F35-A8D2-4E399B800682}" sibTransId="{3CBE4385-EBF7-40AA-AAC8-8ADD2B38832C}"/>
    <dgm:cxn modelId="{96221A1F-B318-4E47-A7F9-7D182C6AB186}" type="presOf" srcId="{B4BE6210-E790-4808-ABB5-95A651FAF849}" destId="{E70D46E3-9DD3-4DBF-AA16-D966D95FBB15}" srcOrd="0" destOrd="0" presId="urn:microsoft.com/office/officeart/2017/3/layout/DropPinTimeline"/>
    <dgm:cxn modelId="{F0F03629-4760-4D9D-94DB-5D473777CF03}" srcId="{CE75E6B6-BF39-4404-A022-7E6D04064C58}" destId="{2054216B-E01E-4B9E-9D72-B045B508CF16}" srcOrd="0" destOrd="0" parTransId="{7D7648D7-B354-4150-97BF-4306981A1EDD}" sibTransId="{0CA2F22E-7BA7-4C9C-9D40-05016A71E93E}"/>
    <dgm:cxn modelId="{21A67830-9860-49DC-BDE2-99372BFA8F66}" type="presOf" srcId="{D53D069D-B86F-4978-8E99-0D3CB72FBB5C}" destId="{1769FB90-5786-4080-B7BF-C7DFF4255313}" srcOrd="0" destOrd="0" presId="urn:microsoft.com/office/officeart/2017/3/layout/DropPinTimeline"/>
    <dgm:cxn modelId="{8FA8F63E-F3D2-4542-BCBF-671F928CB2D7}" type="presOf" srcId="{2054216B-E01E-4B9E-9D72-B045B508CF16}" destId="{A5BF4E83-5211-4769-93BC-3C0F4941C797}" srcOrd="0" destOrd="0" presId="urn:microsoft.com/office/officeart/2017/3/layout/DropPinTimeline"/>
    <dgm:cxn modelId="{2B365A5B-8AB6-430A-B9D4-72A150AA74A5}" type="presOf" srcId="{393DC1A5-1856-4D1C-ABBC-116C7B42BB08}" destId="{ADC05CAA-A158-4C36-854D-3AEB0938932C}" srcOrd="0" destOrd="0" presId="urn:microsoft.com/office/officeart/2017/3/layout/DropPinTimeline"/>
    <dgm:cxn modelId="{12DD4743-3049-4CDF-BE25-DE672DF4BF86}" srcId="{B0C0FDF6-AB0E-47B6-B585-611AC8B6E724}" destId="{B4BE6210-E790-4808-ABB5-95A651FAF849}" srcOrd="3" destOrd="0" parTransId="{B9C7CE86-2360-48E0-AAD4-49398ACAF877}" sibTransId="{5EDC1C74-F0DB-495B-B1A4-6187A681ED92}"/>
    <dgm:cxn modelId="{55325465-B556-42F1-AD01-5C6787D24C86}" srcId="{B0C0FDF6-AB0E-47B6-B585-611AC8B6E724}" destId="{8A72DEFF-B1EC-45F5-9B08-CDC68E76C596}" srcOrd="8" destOrd="0" parTransId="{B4E90B88-AB88-46CA-814F-49884E910CB0}" sibTransId="{C7E0CA67-C562-442B-8AF9-9626CA11EEA9}"/>
    <dgm:cxn modelId="{2BA44846-4D80-4E14-919E-4EE52A6FCD54}" type="presOf" srcId="{A1C63239-9043-40B3-BB4E-44939364834E}" destId="{B5DAD27C-7F74-4C78-82D1-30C0C592C9B8}" srcOrd="0" destOrd="0" presId="urn:microsoft.com/office/officeart/2017/3/layout/DropPinTimeline"/>
    <dgm:cxn modelId="{50DE3067-3B9A-4ACD-9EC5-2D758ADF7A34}" srcId="{B0C0FDF6-AB0E-47B6-B585-611AC8B6E724}" destId="{CE75E6B6-BF39-4404-A022-7E6D04064C58}" srcOrd="7" destOrd="0" parTransId="{53D02B07-C300-4D44-AF6F-80FD8B6A73AC}" sibTransId="{0D56D406-D282-4790-82B1-089291936C0B}"/>
    <dgm:cxn modelId="{2A0FA968-C17C-4EA1-AECE-0C1525BBC639}" type="presOf" srcId="{3CA36FCC-7C61-4074-8F12-406445045082}" destId="{7D561C90-F192-40F9-9C7D-8643091D3331}" srcOrd="0" destOrd="0" presId="urn:microsoft.com/office/officeart/2017/3/layout/DropPinTimeline"/>
    <dgm:cxn modelId="{F676966B-3D40-4075-8439-CBCFA9407B8C}" srcId="{8A72DEFF-B1EC-45F5-9B08-CDC68E76C596}" destId="{1EB24A25-6975-4F9E-B3DD-FE25D7799A60}" srcOrd="0" destOrd="0" parTransId="{6EC00E7C-A323-4DCD-AEEA-1369D7400710}" sibTransId="{E19E64B5-26F0-441B-A1E0-7B93B64B98A9}"/>
    <dgm:cxn modelId="{4486114C-5004-42D9-84BD-48449F177628}" type="presOf" srcId="{B0C0FDF6-AB0E-47B6-B585-611AC8B6E724}" destId="{F8CCAF36-B597-491D-8A4B-3534219C25E7}" srcOrd="0" destOrd="0" presId="urn:microsoft.com/office/officeart/2017/3/layout/DropPinTimeline"/>
    <dgm:cxn modelId="{13133252-B749-44B8-A9A2-9AFFC616E4A6}" srcId="{B0C0FDF6-AB0E-47B6-B585-611AC8B6E724}" destId="{D53D069D-B86F-4978-8E99-0D3CB72FBB5C}" srcOrd="1" destOrd="0" parTransId="{04617B53-927C-440C-95DD-F3164FA56C67}" sibTransId="{8D2B47B2-A814-4C4D-8CBA-78988F1BD0ED}"/>
    <dgm:cxn modelId="{AE8F845A-7FAA-466D-A12C-EFB935ECF4A0}" srcId="{3CA36FCC-7C61-4074-8F12-406445045082}" destId="{B779BCEA-9857-4A04-9E59-B5C462B1C9F4}" srcOrd="0" destOrd="0" parTransId="{8364A917-12CA-4C1D-A34D-A248C28560F4}" sibTransId="{EC539387-146F-49BB-A18F-B7B5A4C2877E}"/>
    <dgm:cxn modelId="{2A73DC7B-23F0-4CCE-965B-61C8E9A165FB}" type="presOf" srcId="{FAACDB50-A1F5-4B80-B1CE-DAA14265304D}" destId="{2DDCC5A8-EEEC-4E9F-8AB1-2020173BD659}" srcOrd="0" destOrd="0" presId="urn:microsoft.com/office/officeart/2017/3/layout/DropPinTimeline"/>
    <dgm:cxn modelId="{493AFE81-27BD-4E3E-A6C9-BB0A5AE1B7BC}" type="presOf" srcId="{CE5CB1F2-3349-4C49-82A9-5FE10466274A}" destId="{E4CE9B22-88C1-48DB-B691-63444EAD6A22}" srcOrd="0" destOrd="0" presId="urn:microsoft.com/office/officeart/2017/3/layout/DropPinTimeline"/>
    <dgm:cxn modelId="{E50B7E83-DD4F-48BA-A937-EBE39EB95996}" srcId="{B0C0FDF6-AB0E-47B6-B585-611AC8B6E724}" destId="{3CA36FCC-7C61-4074-8F12-406445045082}" srcOrd="0" destOrd="0" parTransId="{21D875CD-911E-4C95-9A94-57D3E922EF35}" sibTransId="{5C6C13AA-7AAD-4EA7-A44C-6C6CD058C130}"/>
    <dgm:cxn modelId="{37709C87-7A90-457A-9A90-05DA88ABE2C7}" type="presOf" srcId="{AE96AFCB-B887-45B1-947E-D76799173317}" destId="{1092982A-80F0-4112-9BF8-BEB14F9BFB4E}" srcOrd="0" destOrd="0" presId="urn:microsoft.com/office/officeart/2017/3/layout/DropPinTimeline"/>
    <dgm:cxn modelId="{21ADB888-B74E-4899-8057-21BEFD559223}" type="presOf" srcId="{B779BCEA-9857-4A04-9E59-B5C462B1C9F4}" destId="{25A6EBFE-CFB7-442E-88CA-10F49E6CC9AE}" srcOrd="0" destOrd="0" presId="urn:microsoft.com/office/officeart/2017/3/layout/DropPinTimeline"/>
    <dgm:cxn modelId="{8DB45F9B-2522-40D8-8A7F-0066A20F5969}" srcId="{393DC1A5-1856-4D1C-ABBC-116C7B42BB08}" destId="{A1C63239-9043-40B3-BB4E-44939364834E}" srcOrd="0" destOrd="0" parTransId="{609273AF-5287-4A06-AB4D-E551111AC1CC}" sibTransId="{5C069FCD-F3E6-4436-B13A-470ED8BEDE53}"/>
    <dgm:cxn modelId="{FA5D35A2-F385-4312-A32F-8D2AFF7A1605}" type="presOf" srcId="{734531BB-31AC-42F5-BEE5-3927BD81E04A}" destId="{21819B53-6C2C-4B6F-A014-F4859AFC9031}" srcOrd="0" destOrd="0" presId="urn:microsoft.com/office/officeart/2017/3/layout/DropPinTimeline"/>
    <dgm:cxn modelId="{9BF746A3-BE63-4FF4-8954-E1BF8A9B826C}" type="presOf" srcId="{CCCFE413-A549-4EF5-9898-9B8FC2E4219B}" destId="{863A9C98-5A36-4F91-8C13-239E48E5C598}" srcOrd="0" destOrd="0" presId="urn:microsoft.com/office/officeart/2017/3/layout/DropPinTimeline"/>
    <dgm:cxn modelId="{B2E0D0AD-7279-4623-AD93-4BB7C54DAA70}" srcId="{734531BB-31AC-42F5-BEE5-3927BD81E04A}" destId="{CCCFE413-A549-4EF5-9898-9B8FC2E4219B}" srcOrd="0" destOrd="0" parTransId="{8B09C628-B2F6-4B23-9FF0-4E1F25965834}" sibTransId="{E13A779E-EB3C-4B66-BC1A-E6DF6AABEEF1}"/>
    <dgm:cxn modelId="{B96592B0-C4CC-4DA6-AAD1-DFC3955EBE5F}" type="presOf" srcId="{CE75E6B6-BF39-4404-A022-7E6D04064C58}" destId="{A4E78B49-F647-4E77-A4C4-1CA8F066183F}" srcOrd="0" destOrd="0" presId="urn:microsoft.com/office/officeart/2017/3/layout/DropPinTimeline"/>
    <dgm:cxn modelId="{1FF1BEBF-7A62-46F0-ACD8-9B739E11225F}" srcId="{B45E9279-8A14-438D-928F-4510158E3672}" destId="{E7355CCC-319F-4D62-AA1D-BB160D99FC90}" srcOrd="0" destOrd="0" parTransId="{9283542F-3D32-4A8D-8924-1750EBB2FDF9}" sibTransId="{18DE8238-EED9-4F03-9A13-4DDE50B53BB4}"/>
    <dgm:cxn modelId="{47A730D1-DBF8-48C6-BFC5-02388DD14CB4}" srcId="{CE5CB1F2-3349-4C49-82A9-5FE10466274A}" destId="{AE96AFCB-B887-45B1-947E-D76799173317}" srcOrd="0" destOrd="0" parTransId="{93DE2927-411A-480C-A652-6941A6D30A97}" sibTransId="{6E5CB480-FDD2-47D3-92A8-87F3B780BC28}"/>
    <dgm:cxn modelId="{4EC56AD1-D874-4BBB-940A-00FC7F5C97E6}" type="presOf" srcId="{8A72DEFF-B1EC-45F5-9B08-CDC68E76C596}" destId="{4432D069-533A-4F98-98C9-24A3019DA709}" srcOrd="0" destOrd="0" presId="urn:microsoft.com/office/officeart/2017/3/layout/DropPinTimeline"/>
    <dgm:cxn modelId="{1C37B1D5-C916-45A8-8F0A-B8A8A5F4281D}" srcId="{B0C0FDF6-AB0E-47B6-B585-611AC8B6E724}" destId="{393DC1A5-1856-4D1C-ABBC-116C7B42BB08}" srcOrd="5" destOrd="0" parTransId="{37E547E2-1663-422C-AEC1-E7D3D106BBB3}" sibTransId="{2A183211-410C-4E32-BB80-15EC6C9A45F2}"/>
    <dgm:cxn modelId="{8583BEE4-7190-44B2-9AAE-1784CBE3A0B0}" srcId="{B4BE6210-E790-4808-ABB5-95A651FAF849}" destId="{945F6E9C-DBD5-47E0-A9BF-6204BE6EF7CE}" srcOrd="0" destOrd="0" parTransId="{CBDB040E-2185-4A6F-B791-A5FBF81A1666}" sibTransId="{F4135175-1804-46E9-AA89-4452DF4C094C}"/>
    <dgm:cxn modelId="{584401E9-C702-42EE-BE5F-4A912F462EE6}" type="presOf" srcId="{E7355CCC-319F-4D62-AA1D-BB160D99FC90}" destId="{E7C82963-74F0-451C-9740-19E7FA29CBA2}" srcOrd="0" destOrd="0" presId="urn:microsoft.com/office/officeart/2017/3/layout/DropPinTimeline"/>
    <dgm:cxn modelId="{3F4513F9-803B-498A-8DE7-96703357767C}" srcId="{B0C0FDF6-AB0E-47B6-B585-611AC8B6E724}" destId="{734531BB-31AC-42F5-BEE5-3927BD81E04A}" srcOrd="4" destOrd="0" parTransId="{1535BB53-2ED3-49F4-A854-541ACB787083}" sibTransId="{13016DDA-8110-48E1-9465-1CBEC46F9394}"/>
    <dgm:cxn modelId="{5EE3F7FA-F190-4BC8-86E7-0E555B3C1EE9}" type="presOf" srcId="{1EB24A25-6975-4F9E-B3DD-FE25D7799A60}" destId="{07FBB20D-8AB1-4467-8A8B-824DEFB90044}" srcOrd="0" destOrd="0" presId="urn:microsoft.com/office/officeart/2017/3/layout/DropPinTimeline"/>
    <dgm:cxn modelId="{F8DC7DE6-12FF-4905-9816-3E8FC13FF584}" type="presParOf" srcId="{F8CCAF36-B597-491D-8A4B-3534219C25E7}" destId="{EF427499-1837-4D2E-A3FE-6EAC01D17EB7}" srcOrd="0" destOrd="0" presId="urn:microsoft.com/office/officeart/2017/3/layout/DropPinTimeline"/>
    <dgm:cxn modelId="{60030A7A-10BD-45D8-B82E-95729CF21FD2}" type="presParOf" srcId="{F8CCAF36-B597-491D-8A4B-3534219C25E7}" destId="{1A4DF57E-4685-46DE-90F9-6AD21E5C4485}" srcOrd="1" destOrd="0" presId="urn:microsoft.com/office/officeart/2017/3/layout/DropPinTimeline"/>
    <dgm:cxn modelId="{5BE12850-032C-4734-96C9-AC6D60D1C284}" type="presParOf" srcId="{1A4DF57E-4685-46DE-90F9-6AD21E5C4485}" destId="{8434AFD7-AAE4-4A3E-9C8A-67E6F70CFDC6}" srcOrd="0" destOrd="0" presId="urn:microsoft.com/office/officeart/2017/3/layout/DropPinTimeline"/>
    <dgm:cxn modelId="{92195E3B-DE6E-44EA-BFC1-144EFE847D2A}" type="presParOf" srcId="{8434AFD7-AAE4-4A3E-9C8A-67E6F70CFDC6}" destId="{6E8F5CEA-5635-482D-9072-CBF3CC01708D}" srcOrd="0" destOrd="0" presId="urn:microsoft.com/office/officeart/2017/3/layout/DropPinTimeline"/>
    <dgm:cxn modelId="{298862BB-9CA4-478E-8E53-35D7686D7CF3}" type="presParOf" srcId="{8434AFD7-AAE4-4A3E-9C8A-67E6F70CFDC6}" destId="{8053091B-8C17-4EB6-AFE2-6A77F805C46F}" srcOrd="1" destOrd="0" presId="urn:microsoft.com/office/officeart/2017/3/layout/DropPinTimeline"/>
    <dgm:cxn modelId="{8B514829-1E2A-44EF-B28B-138EFD91FA4D}" type="presParOf" srcId="{8053091B-8C17-4EB6-AFE2-6A77F805C46F}" destId="{9BDCA2FB-5C17-4543-9D48-AF35792377FD}" srcOrd="0" destOrd="0" presId="urn:microsoft.com/office/officeart/2017/3/layout/DropPinTimeline"/>
    <dgm:cxn modelId="{68E0D0C1-10FD-4281-B720-14D18491C0AD}" type="presParOf" srcId="{8053091B-8C17-4EB6-AFE2-6A77F805C46F}" destId="{A8AA00E2-45A8-48B5-8C0E-3CE8EE9FC0D5}" srcOrd="1" destOrd="0" presId="urn:microsoft.com/office/officeart/2017/3/layout/DropPinTimeline"/>
    <dgm:cxn modelId="{449D9F4D-4E3D-40C8-A257-05B5549686C8}" type="presParOf" srcId="{8434AFD7-AAE4-4A3E-9C8A-67E6F70CFDC6}" destId="{25A6EBFE-CFB7-442E-88CA-10F49E6CC9AE}" srcOrd="2" destOrd="0" presId="urn:microsoft.com/office/officeart/2017/3/layout/DropPinTimeline"/>
    <dgm:cxn modelId="{282ED44F-5A48-4C59-A2AC-17380236842F}" type="presParOf" srcId="{8434AFD7-AAE4-4A3E-9C8A-67E6F70CFDC6}" destId="{7D561C90-F192-40F9-9C7D-8643091D3331}" srcOrd="3" destOrd="0" presId="urn:microsoft.com/office/officeart/2017/3/layout/DropPinTimeline"/>
    <dgm:cxn modelId="{F1CA94E7-2FCD-44D0-86CB-00CA94B82628}" type="presParOf" srcId="{8434AFD7-AAE4-4A3E-9C8A-67E6F70CFDC6}" destId="{AE13FE89-067D-4EB6-AE12-FAC3E90ED6EB}" srcOrd="4" destOrd="0" presId="urn:microsoft.com/office/officeart/2017/3/layout/DropPinTimeline"/>
    <dgm:cxn modelId="{64612464-3F5B-48DD-90BC-1CD5D24794C1}" type="presParOf" srcId="{8434AFD7-AAE4-4A3E-9C8A-67E6F70CFDC6}" destId="{E7390E31-AEC3-45DC-A04C-1C7555516288}" srcOrd="5" destOrd="0" presId="urn:microsoft.com/office/officeart/2017/3/layout/DropPinTimeline"/>
    <dgm:cxn modelId="{CA6DEEFF-52BD-44E9-93BD-A88E6BF1A6C9}" type="presParOf" srcId="{1A4DF57E-4685-46DE-90F9-6AD21E5C4485}" destId="{C7508FEF-E078-496B-89AA-FF3BD1110C90}" srcOrd="1" destOrd="0" presId="urn:microsoft.com/office/officeart/2017/3/layout/DropPinTimeline"/>
    <dgm:cxn modelId="{B213F04B-7A17-4E78-8B83-FEDF64641342}" type="presParOf" srcId="{1A4DF57E-4685-46DE-90F9-6AD21E5C4485}" destId="{33A91A3C-6270-448E-BA3B-A9B59D24B27E}" srcOrd="2" destOrd="0" presId="urn:microsoft.com/office/officeart/2017/3/layout/DropPinTimeline"/>
    <dgm:cxn modelId="{C1D40CBC-9C4B-4BFE-A715-329FDAAE7A23}" type="presParOf" srcId="{33A91A3C-6270-448E-BA3B-A9B59D24B27E}" destId="{4B807F4E-F582-4329-BED3-F5170DB8D08D}" srcOrd="0" destOrd="0" presId="urn:microsoft.com/office/officeart/2017/3/layout/DropPinTimeline"/>
    <dgm:cxn modelId="{937E780E-69D4-4EC8-87C4-9848C8DEB482}" type="presParOf" srcId="{33A91A3C-6270-448E-BA3B-A9B59D24B27E}" destId="{FBCE4BED-BDB1-4C99-98F4-EE5C31B99A96}" srcOrd="1" destOrd="0" presId="urn:microsoft.com/office/officeart/2017/3/layout/DropPinTimeline"/>
    <dgm:cxn modelId="{E3181A6F-7DE3-4C7E-9CA4-367181A5AFBC}" type="presParOf" srcId="{FBCE4BED-BDB1-4C99-98F4-EE5C31B99A96}" destId="{8FD10652-337B-47CC-9445-FECC245E0B47}" srcOrd="0" destOrd="0" presId="urn:microsoft.com/office/officeart/2017/3/layout/DropPinTimeline"/>
    <dgm:cxn modelId="{BF7CE488-F1E4-485C-8185-92F201871306}" type="presParOf" srcId="{FBCE4BED-BDB1-4C99-98F4-EE5C31B99A96}" destId="{3107809A-D715-49C7-898F-FD9AC7634DA2}" srcOrd="1" destOrd="0" presId="urn:microsoft.com/office/officeart/2017/3/layout/DropPinTimeline"/>
    <dgm:cxn modelId="{D7E0C41C-29BF-46BF-989C-CF344EFFF99A}" type="presParOf" srcId="{33A91A3C-6270-448E-BA3B-A9B59D24B27E}" destId="{2DDCC5A8-EEEC-4E9F-8AB1-2020173BD659}" srcOrd="2" destOrd="0" presId="urn:microsoft.com/office/officeart/2017/3/layout/DropPinTimeline"/>
    <dgm:cxn modelId="{72787D16-E681-42A3-A7BC-FE311A09E274}" type="presParOf" srcId="{33A91A3C-6270-448E-BA3B-A9B59D24B27E}" destId="{1769FB90-5786-4080-B7BF-C7DFF4255313}" srcOrd="3" destOrd="0" presId="urn:microsoft.com/office/officeart/2017/3/layout/DropPinTimeline"/>
    <dgm:cxn modelId="{DFEF8761-75A0-49CA-8609-7275A77C0B3D}" type="presParOf" srcId="{33A91A3C-6270-448E-BA3B-A9B59D24B27E}" destId="{D6A3212A-A323-407E-809D-51BC4036E90C}" srcOrd="4" destOrd="0" presId="urn:microsoft.com/office/officeart/2017/3/layout/DropPinTimeline"/>
    <dgm:cxn modelId="{8CDC6736-F236-4910-98A6-2A882584186E}" type="presParOf" srcId="{33A91A3C-6270-448E-BA3B-A9B59D24B27E}" destId="{C6572F0D-8ABA-4359-A22D-F4A92FBB04A3}" srcOrd="5" destOrd="0" presId="urn:microsoft.com/office/officeart/2017/3/layout/DropPinTimeline"/>
    <dgm:cxn modelId="{637EEF03-416C-4DB8-8CEE-98DFF6B4CC2C}" type="presParOf" srcId="{1A4DF57E-4685-46DE-90F9-6AD21E5C4485}" destId="{9D65B691-C466-42C6-B9EE-762A1D66DA00}" srcOrd="3" destOrd="0" presId="urn:microsoft.com/office/officeart/2017/3/layout/DropPinTimeline"/>
    <dgm:cxn modelId="{4C47E500-902F-49AF-A45D-E12C791C6BE7}" type="presParOf" srcId="{1A4DF57E-4685-46DE-90F9-6AD21E5C4485}" destId="{150C7B88-816B-4A58-9887-347E8C399995}" srcOrd="4" destOrd="0" presId="urn:microsoft.com/office/officeart/2017/3/layout/DropPinTimeline"/>
    <dgm:cxn modelId="{59246249-8721-47C1-A8D0-32CE7E01BBEC}" type="presParOf" srcId="{150C7B88-816B-4A58-9887-347E8C399995}" destId="{15495546-BECB-4F23-803C-F939A683C2BD}" srcOrd="0" destOrd="0" presId="urn:microsoft.com/office/officeart/2017/3/layout/DropPinTimeline"/>
    <dgm:cxn modelId="{891B8CC6-C980-444A-AA69-72A96D3AA160}" type="presParOf" srcId="{150C7B88-816B-4A58-9887-347E8C399995}" destId="{CE8635FB-F6AF-4A0D-A675-E1A01AEE4636}" srcOrd="1" destOrd="0" presId="urn:microsoft.com/office/officeart/2017/3/layout/DropPinTimeline"/>
    <dgm:cxn modelId="{54D7761F-B5C2-4256-B966-D0F53ADFC793}" type="presParOf" srcId="{CE8635FB-F6AF-4A0D-A675-E1A01AEE4636}" destId="{DBE8E9F0-2964-489C-98F4-1AD422FC5CE5}" srcOrd="0" destOrd="0" presId="urn:microsoft.com/office/officeart/2017/3/layout/DropPinTimeline"/>
    <dgm:cxn modelId="{77D91899-E09D-43B6-9F5F-6B63C4094007}" type="presParOf" srcId="{CE8635FB-F6AF-4A0D-A675-E1A01AEE4636}" destId="{FB7ACA84-F492-49E5-93EA-9A58CE37B607}" srcOrd="1" destOrd="0" presId="urn:microsoft.com/office/officeart/2017/3/layout/DropPinTimeline"/>
    <dgm:cxn modelId="{E5B37580-C0B4-45DA-A5FB-55818309A3BB}" type="presParOf" srcId="{150C7B88-816B-4A58-9887-347E8C399995}" destId="{E7C82963-74F0-451C-9740-19E7FA29CBA2}" srcOrd="2" destOrd="0" presId="urn:microsoft.com/office/officeart/2017/3/layout/DropPinTimeline"/>
    <dgm:cxn modelId="{173E1873-73C7-431F-A557-546AD21D9194}" type="presParOf" srcId="{150C7B88-816B-4A58-9887-347E8C399995}" destId="{6F003855-09CB-46EA-9D83-7731052C783D}" srcOrd="3" destOrd="0" presId="urn:microsoft.com/office/officeart/2017/3/layout/DropPinTimeline"/>
    <dgm:cxn modelId="{25EC4065-A7A7-4D38-8FD3-7BA88B416109}" type="presParOf" srcId="{150C7B88-816B-4A58-9887-347E8C399995}" destId="{FA407B30-26BA-4DA7-AC0D-483BA495E009}" srcOrd="4" destOrd="0" presId="urn:microsoft.com/office/officeart/2017/3/layout/DropPinTimeline"/>
    <dgm:cxn modelId="{F190F14F-EE56-4543-B832-C72D3BFA3FC1}" type="presParOf" srcId="{150C7B88-816B-4A58-9887-347E8C399995}" destId="{B0F1A798-7C02-476C-9FAC-7383E639F1B3}" srcOrd="5" destOrd="0" presId="urn:microsoft.com/office/officeart/2017/3/layout/DropPinTimeline"/>
    <dgm:cxn modelId="{A935E9C1-CD95-4725-86D2-730F2968211B}" type="presParOf" srcId="{1A4DF57E-4685-46DE-90F9-6AD21E5C4485}" destId="{A6207E85-EF73-4249-B79B-BA32FEAD86B1}" srcOrd="5" destOrd="0" presId="urn:microsoft.com/office/officeart/2017/3/layout/DropPinTimeline"/>
    <dgm:cxn modelId="{FE8FAED0-E4B4-4AFD-A541-F153165CED22}" type="presParOf" srcId="{1A4DF57E-4685-46DE-90F9-6AD21E5C4485}" destId="{2680D0CC-FB85-400D-905A-5419DA26F098}" srcOrd="6" destOrd="0" presId="urn:microsoft.com/office/officeart/2017/3/layout/DropPinTimeline"/>
    <dgm:cxn modelId="{E062AA99-C42C-486B-B853-16A1158C3ED3}" type="presParOf" srcId="{2680D0CC-FB85-400D-905A-5419DA26F098}" destId="{254A5B6A-8DB6-404F-80CC-9709B2DA1E56}" srcOrd="0" destOrd="0" presId="urn:microsoft.com/office/officeart/2017/3/layout/DropPinTimeline"/>
    <dgm:cxn modelId="{B7EE45D1-369D-4393-BDA0-2BC65415CC96}" type="presParOf" srcId="{2680D0CC-FB85-400D-905A-5419DA26F098}" destId="{0C0533CD-2F1C-4B68-95AE-869214C58762}" srcOrd="1" destOrd="0" presId="urn:microsoft.com/office/officeart/2017/3/layout/DropPinTimeline"/>
    <dgm:cxn modelId="{9EA00BED-D538-4BBB-A25F-AC23B5E36DCD}" type="presParOf" srcId="{0C0533CD-2F1C-4B68-95AE-869214C58762}" destId="{B64E8117-5BD0-4748-98CC-1E2ABA89EFFC}" srcOrd="0" destOrd="0" presId="urn:microsoft.com/office/officeart/2017/3/layout/DropPinTimeline"/>
    <dgm:cxn modelId="{2C6840A0-7B0A-4309-9488-BFFF5EFC8227}" type="presParOf" srcId="{0C0533CD-2F1C-4B68-95AE-869214C58762}" destId="{B822BA2F-D4C5-4D3E-8830-3B1CBD03F7CA}" srcOrd="1" destOrd="0" presId="urn:microsoft.com/office/officeart/2017/3/layout/DropPinTimeline"/>
    <dgm:cxn modelId="{B8766BD1-4D82-4BA6-9001-4452D6A47202}" type="presParOf" srcId="{2680D0CC-FB85-400D-905A-5419DA26F098}" destId="{A1EC240C-AA2F-460F-9BFA-E865E0301688}" srcOrd="2" destOrd="0" presId="urn:microsoft.com/office/officeart/2017/3/layout/DropPinTimeline"/>
    <dgm:cxn modelId="{C6AB78C4-3AC1-472B-A303-F0CE47DDD55D}" type="presParOf" srcId="{2680D0CC-FB85-400D-905A-5419DA26F098}" destId="{E70D46E3-9DD3-4DBF-AA16-D966D95FBB15}" srcOrd="3" destOrd="0" presId="urn:microsoft.com/office/officeart/2017/3/layout/DropPinTimeline"/>
    <dgm:cxn modelId="{EDADEF99-0E7A-40EB-8C06-F637137EF9CD}" type="presParOf" srcId="{2680D0CC-FB85-400D-905A-5419DA26F098}" destId="{07E1BA06-AE7E-431B-A612-2D15832652DB}" srcOrd="4" destOrd="0" presId="urn:microsoft.com/office/officeart/2017/3/layout/DropPinTimeline"/>
    <dgm:cxn modelId="{82FB4488-D466-4F70-96BF-0E59F4BF90D5}" type="presParOf" srcId="{2680D0CC-FB85-400D-905A-5419DA26F098}" destId="{E2F829F1-04A0-44B1-960B-1BC39D454352}" srcOrd="5" destOrd="0" presId="urn:microsoft.com/office/officeart/2017/3/layout/DropPinTimeline"/>
    <dgm:cxn modelId="{4DAD6BDC-803A-4E3F-85DD-28AEB6A9B580}" type="presParOf" srcId="{1A4DF57E-4685-46DE-90F9-6AD21E5C4485}" destId="{6E1F4F75-4DC7-45B5-A44F-4404675A5F46}" srcOrd="7" destOrd="0" presId="urn:microsoft.com/office/officeart/2017/3/layout/DropPinTimeline"/>
    <dgm:cxn modelId="{4B82DD68-701A-4265-8379-9AF25A7C2894}" type="presParOf" srcId="{1A4DF57E-4685-46DE-90F9-6AD21E5C4485}" destId="{3E9ACE22-74C1-4D0F-8064-2C9614F31A0D}" srcOrd="8" destOrd="0" presId="urn:microsoft.com/office/officeart/2017/3/layout/DropPinTimeline"/>
    <dgm:cxn modelId="{CB4B6007-5515-44BC-9C42-5C91C19C9D17}" type="presParOf" srcId="{3E9ACE22-74C1-4D0F-8064-2C9614F31A0D}" destId="{E644CEDC-19CB-4AD3-AD6F-835317B461E9}" srcOrd="0" destOrd="0" presId="urn:microsoft.com/office/officeart/2017/3/layout/DropPinTimeline"/>
    <dgm:cxn modelId="{C24D736C-8522-4D08-8DE1-85A1A0314EE6}" type="presParOf" srcId="{3E9ACE22-74C1-4D0F-8064-2C9614F31A0D}" destId="{730A3B63-B78C-4851-93F6-D7975BB5F885}" srcOrd="1" destOrd="0" presId="urn:microsoft.com/office/officeart/2017/3/layout/DropPinTimeline"/>
    <dgm:cxn modelId="{CD31F16A-4DAD-4830-85BD-D973871D1F1A}" type="presParOf" srcId="{730A3B63-B78C-4851-93F6-D7975BB5F885}" destId="{31804667-DC66-4EC5-B092-D1CFFCB0A390}" srcOrd="0" destOrd="0" presId="urn:microsoft.com/office/officeart/2017/3/layout/DropPinTimeline"/>
    <dgm:cxn modelId="{45D339BE-3EE1-4194-8CED-192BE3D7881B}" type="presParOf" srcId="{730A3B63-B78C-4851-93F6-D7975BB5F885}" destId="{DABF8AA5-0A7E-4666-B4BC-B4453A2852DA}" srcOrd="1" destOrd="0" presId="urn:microsoft.com/office/officeart/2017/3/layout/DropPinTimeline"/>
    <dgm:cxn modelId="{3F566112-CA06-4D0B-8B27-9B98436B622F}" type="presParOf" srcId="{3E9ACE22-74C1-4D0F-8064-2C9614F31A0D}" destId="{863A9C98-5A36-4F91-8C13-239E48E5C598}" srcOrd="2" destOrd="0" presId="urn:microsoft.com/office/officeart/2017/3/layout/DropPinTimeline"/>
    <dgm:cxn modelId="{0331629F-31C4-44C5-9BE6-184E79B65E83}" type="presParOf" srcId="{3E9ACE22-74C1-4D0F-8064-2C9614F31A0D}" destId="{21819B53-6C2C-4B6F-A014-F4859AFC9031}" srcOrd="3" destOrd="0" presId="urn:microsoft.com/office/officeart/2017/3/layout/DropPinTimeline"/>
    <dgm:cxn modelId="{B64DE537-71C1-49C5-ABB9-CBB20D72C818}" type="presParOf" srcId="{3E9ACE22-74C1-4D0F-8064-2C9614F31A0D}" destId="{873ECBB3-DCBE-4628-A61D-AC6FF248A8B6}" srcOrd="4" destOrd="0" presId="urn:microsoft.com/office/officeart/2017/3/layout/DropPinTimeline"/>
    <dgm:cxn modelId="{526E46DC-063D-4658-844E-73B5B85F5428}" type="presParOf" srcId="{3E9ACE22-74C1-4D0F-8064-2C9614F31A0D}" destId="{079F0528-8C84-4B82-A64F-79F71169B577}" srcOrd="5" destOrd="0" presId="urn:microsoft.com/office/officeart/2017/3/layout/DropPinTimeline"/>
    <dgm:cxn modelId="{0B9B6C47-7300-46FE-B744-88FBAF926AFE}" type="presParOf" srcId="{1A4DF57E-4685-46DE-90F9-6AD21E5C4485}" destId="{8518B34B-AC52-4DD5-99A7-E17970B123EE}" srcOrd="9" destOrd="0" presId="urn:microsoft.com/office/officeart/2017/3/layout/DropPinTimeline"/>
    <dgm:cxn modelId="{F5AB8651-67F1-4FE2-896E-96E5E9DC112C}" type="presParOf" srcId="{1A4DF57E-4685-46DE-90F9-6AD21E5C4485}" destId="{8321DA8C-ED07-4838-8A81-67B2AFB163E8}" srcOrd="10" destOrd="0" presId="urn:microsoft.com/office/officeart/2017/3/layout/DropPinTimeline"/>
    <dgm:cxn modelId="{551D1B0F-0C9B-4FAC-B121-E03362EBB6F7}" type="presParOf" srcId="{8321DA8C-ED07-4838-8A81-67B2AFB163E8}" destId="{2757C089-51DC-46FE-ACCF-6405DDE6D618}" srcOrd="0" destOrd="0" presId="urn:microsoft.com/office/officeart/2017/3/layout/DropPinTimeline"/>
    <dgm:cxn modelId="{7FEB83D5-3021-46BE-A807-BA103AD11B84}" type="presParOf" srcId="{8321DA8C-ED07-4838-8A81-67B2AFB163E8}" destId="{07B783C0-102C-4688-8B36-EB3B285F3FD7}" srcOrd="1" destOrd="0" presId="urn:microsoft.com/office/officeart/2017/3/layout/DropPinTimeline"/>
    <dgm:cxn modelId="{A7EA6ADE-EAA4-4986-AA82-F7582B3FCB83}" type="presParOf" srcId="{07B783C0-102C-4688-8B36-EB3B285F3FD7}" destId="{6B7443AC-2EDC-4908-B4EA-4760ADD9F26C}" srcOrd="0" destOrd="0" presId="urn:microsoft.com/office/officeart/2017/3/layout/DropPinTimeline"/>
    <dgm:cxn modelId="{7CB4FFB1-C70B-4CB9-A472-074977868832}" type="presParOf" srcId="{07B783C0-102C-4688-8B36-EB3B285F3FD7}" destId="{8B245394-02EE-480D-95AE-EF38321A799F}" srcOrd="1" destOrd="0" presId="urn:microsoft.com/office/officeart/2017/3/layout/DropPinTimeline"/>
    <dgm:cxn modelId="{956B2B0B-5D3E-4AAA-9FB2-59C968321502}" type="presParOf" srcId="{8321DA8C-ED07-4838-8A81-67B2AFB163E8}" destId="{B5DAD27C-7F74-4C78-82D1-30C0C592C9B8}" srcOrd="2" destOrd="0" presId="urn:microsoft.com/office/officeart/2017/3/layout/DropPinTimeline"/>
    <dgm:cxn modelId="{526CA358-BFB6-495E-8177-579BAC93E0B3}" type="presParOf" srcId="{8321DA8C-ED07-4838-8A81-67B2AFB163E8}" destId="{ADC05CAA-A158-4C36-854D-3AEB0938932C}" srcOrd="3" destOrd="0" presId="urn:microsoft.com/office/officeart/2017/3/layout/DropPinTimeline"/>
    <dgm:cxn modelId="{70400B23-8F6F-4E8F-A66A-5BDFC1D53429}" type="presParOf" srcId="{8321DA8C-ED07-4838-8A81-67B2AFB163E8}" destId="{5A5BA94E-D024-48A2-B093-3C5A5180CDF5}" srcOrd="4" destOrd="0" presId="urn:microsoft.com/office/officeart/2017/3/layout/DropPinTimeline"/>
    <dgm:cxn modelId="{4123DB81-B283-47FC-8579-0732123C0B30}" type="presParOf" srcId="{8321DA8C-ED07-4838-8A81-67B2AFB163E8}" destId="{75F9701D-5C67-4150-86E6-584851CF32E0}" srcOrd="5" destOrd="0" presId="urn:microsoft.com/office/officeart/2017/3/layout/DropPinTimeline"/>
    <dgm:cxn modelId="{EDAE9E9B-42DE-470F-B53E-D1A46D31E40B}" type="presParOf" srcId="{1A4DF57E-4685-46DE-90F9-6AD21E5C4485}" destId="{7456E354-25A5-41E8-A698-FB5F32C02E75}" srcOrd="11" destOrd="0" presId="urn:microsoft.com/office/officeart/2017/3/layout/DropPinTimeline"/>
    <dgm:cxn modelId="{1A05D6F7-6A12-41FC-A390-0F3793750C7E}" type="presParOf" srcId="{1A4DF57E-4685-46DE-90F9-6AD21E5C4485}" destId="{E398BD08-50EA-4C9D-8902-384F13DCD842}" srcOrd="12" destOrd="0" presId="urn:microsoft.com/office/officeart/2017/3/layout/DropPinTimeline"/>
    <dgm:cxn modelId="{A7DC07F3-9094-4DCC-BB93-038897092B27}" type="presParOf" srcId="{E398BD08-50EA-4C9D-8902-384F13DCD842}" destId="{D188364F-8428-468B-B786-2D786DCF75A5}" srcOrd="0" destOrd="0" presId="urn:microsoft.com/office/officeart/2017/3/layout/DropPinTimeline"/>
    <dgm:cxn modelId="{9E320FA0-01D1-4769-8860-A4688CD6E9F5}" type="presParOf" srcId="{E398BD08-50EA-4C9D-8902-384F13DCD842}" destId="{5BE9996B-7A4E-45AC-A0CC-6B5E6591D2CC}" srcOrd="1" destOrd="0" presId="urn:microsoft.com/office/officeart/2017/3/layout/DropPinTimeline"/>
    <dgm:cxn modelId="{97160E5C-FE9B-4E5F-9BE7-893B9DA6E4BA}" type="presParOf" srcId="{5BE9996B-7A4E-45AC-A0CC-6B5E6591D2CC}" destId="{D8610A9B-B18D-4C85-9477-2C56024B783D}" srcOrd="0" destOrd="0" presId="urn:microsoft.com/office/officeart/2017/3/layout/DropPinTimeline"/>
    <dgm:cxn modelId="{B95FAE50-06E4-4E71-BD9E-9E499C23B8EA}" type="presParOf" srcId="{5BE9996B-7A4E-45AC-A0CC-6B5E6591D2CC}" destId="{EA9ACAB8-1FF1-408A-8CC9-C4DCC5A18BCB}" srcOrd="1" destOrd="0" presId="urn:microsoft.com/office/officeart/2017/3/layout/DropPinTimeline"/>
    <dgm:cxn modelId="{E98479CA-336A-4F0F-B356-EE4AE4BDD709}" type="presParOf" srcId="{E398BD08-50EA-4C9D-8902-384F13DCD842}" destId="{1092982A-80F0-4112-9BF8-BEB14F9BFB4E}" srcOrd="2" destOrd="0" presId="urn:microsoft.com/office/officeart/2017/3/layout/DropPinTimeline"/>
    <dgm:cxn modelId="{0B5F5673-4673-4B9D-BED9-9F945CBD4873}" type="presParOf" srcId="{E398BD08-50EA-4C9D-8902-384F13DCD842}" destId="{E4CE9B22-88C1-48DB-B691-63444EAD6A22}" srcOrd="3" destOrd="0" presId="urn:microsoft.com/office/officeart/2017/3/layout/DropPinTimeline"/>
    <dgm:cxn modelId="{2E4E3702-8702-4FEE-A930-7CAC71551E06}" type="presParOf" srcId="{E398BD08-50EA-4C9D-8902-384F13DCD842}" destId="{96F8C42D-4348-414C-982D-7ABE48F3EEFD}" srcOrd="4" destOrd="0" presId="urn:microsoft.com/office/officeart/2017/3/layout/DropPinTimeline"/>
    <dgm:cxn modelId="{903B8FE0-0BBB-4CD9-9E65-BA6CBAC30E6F}" type="presParOf" srcId="{E398BD08-50EA-4C9D-8902-384F13DCD842}" destId="{84667012-9969-4F1F-B4D4-51681ADA51BD}" srcOrd="5" destOrd="0" presId="urn:microsoft.com/office/officeart/2017/3/layout/DropPinTimeline"/>
    <dgm:cxn modelId="{D950B3E2-BB05-455A-9746-861C6FC012B4}" type="presParOf" srcId="{1A4DF57E-4685-46DE-90F9-6AD21E5C4485}" destId="{36E65792-3060-42A2-99D6-F97E96B8EE78}" srcOrd="13" destOrd="0" presId="urn:microsoft.com/office/officeart/2017/3/layout/DropPinTimeline"/>
    <dgm:cxn modelId="{73C9F7A8-2BA1-4D1E-92E7-347465653CBA}" type="presParOf" srcId="{1A4DF57E-4685-46DE-90F9-6AD21E5C4485}" destId="{CD7BDF1A-653C-40D1-A832-68FC60BAF68B}" srcOrd="14" destOrd="0" presId="urn:microsoft.com/office/officeart/2017/3/layout/DropPinTimeline"/>
    <dgm:cxn modelId="{12FB7587-EC8D-41AC-8900-C2E51CE4EEDA}" type="presParOf" srcId="{CD7BDF1A-653C-40D1-A832-68FC60BAF68B}" destId="{D3F7AAEC-7811-4727-AEE8-550CDEF72015}" srcOrd="0" destOrd="0" presId="urn:microsoft.com/office/officeart/2017/3/layout/DropPinTimeline"/>
    <dgm:cxn modelId="{94082AA3-3DDD-404F-B21B-912E69EB501E}" type="presParOf" srcId="{CD7BDF1A-653C-40D1-A832-68FC60BAF68B}" destId="{6AE78B8E-47F7-4EFE-ADD7-CB7C567FF6EB}" srcOrd="1" destOrd="0" presId="urn:microsoft.com/office/officeart/2017/3/layout/DropPinTimeline"/>
    <dgm:cxn modelId="{C51B2257-5229-4ED8-8E26-4E54D7930782}" type="presParOf" srcId="{6AE78B8E-47F7-4EFE-ADD7-CB7C567FF6EB}" destId="{27EC3E09-0F58-4478-BA68-7AF83D374AC8}" srcOrd="0" destOrd="0" presId="urn:microsoft.com/office/officeart/2017/3/layout/DropPinTimeline"/>
    <dgm:cxn modelId="{B06E3813-32F9-4EE6-BA88-2B934DEC28B7}" type="presParOf" srcId="{6AE78B8E-47F7-4EFE-ADD7-CB7C567FF6EB}" destId="{DFEBB07A-C284-4CE1-A847-F46BF6D55C97}" srcOrd="1" destOrd="0" presId="urn:microsoft.com/office/officeart/2017/3/layout/DropPinTimeline"/>
    <dgm:cxn modelId="{5E39DD1B-BDB5-4071-8FB3-914C54F98E59}" type="presParOf" srcId="{CD7BDF1A-653C-40D1-A832-68FC60BAF68B}" destId="{A5BF4E83-5211-4769-93BC-3C0F4941C797}" srcOrd="2" destOrd="0" presId="urn:microsoft.com/office/officeart/2017/3/layout/DropPinTimeline"/>
    <dgm:cxn modelId="{CDF5ACB6-294A-42C1-B522-7F13E265643B}" type="presParOf" srcId="{CD7BDF1A-653C-40D1-A832-68FC60BAF68B}" destId="{A4E78B49-F647-4E77-A4C4-1CA8F066183F}" srcOrd="3" destOrd="0" presId="urn:microsoft.com/office/officeart/2017/3/layout/DropPinTimeline"/>
    <dgm:cxn modelId="{32273779-ACA9-4BBA-8AED-8435BD0E58E2}" type="presParOf" srcId="{CD7BDF1A-653C-40D1-A832-68FC60BAF68B}" destId="{8A6061AE-9E8E-4BBF-AE8B-6AF3A3E53AFA}" srcOrd="4" destOrd="0" presId="urn:microsoft.com/office/officeart/2017/3/layout/DropPinTimeline"/>
    <dgm:cxn modelId="{121E3B90-E087-4CD3-B3E5-90C38A7AF6FE}" type="presParOf" srcId="{CD7BDF1A-653C-40D1-A832-68FC60BAF68B}" destId="{AF447D76-1046-4DB3-8296-A0E92087DDCA}" srcOrd="5" destOrd="0" presId="urn:microsoft.com/office/officeart/2017/3/layout/DropPinTimeline"/>
    <dgm:cxn modelId="{E0D77E7F-AC4E-4BD1-9B55-5B172B7E9EBC}" type="presParOf" srcId="{1A4DF57E-4685-46DE-90F9-6AD21E5C4485}" destId="{322A966D-7E4B-4B28-95EB-0ADD4C6CB4D2}" srcOrd="15" destOrd="0" presId="urn:microsoft.com/office/officeart/2017/3/layout/DropPinTimeline"/>
    <dgm:cxn modelId="{67B81FD1-1C72-4D03-9DD4-15A361A06252}" type="presParOf" srcId="{1A4DF57E-4685-46DE-90F9-6AD21E5C4485}" destId="{0282D210-4B8D-4531-B708-5E989E3DD1DA}" srcOrd="16" destOrd="0" presId="urn:microsoft.com/office/officeart/2017/3/layout/DropPinTimeline"/>
    <dgm:cxn modelId="{39C7D39E-C159-465A-92B1-2E8174C9903F}" type="presParOf" srcId="{0282D210-4B8D-4531-B708-5E989E3DD1DA}" destId="{A1772DEA-1F6A-4B28-88E2-488C19D75EDC}" srcOrd="0" destOrd="0" presId="urn:microsoft.com/office/officeart/2017/3/layout/DropPinTimeline"/>
    <dgm:cxn modelId="{1A04E236-B7C5-4A19-859D-9C6AE2E7B39E}" type="presParOf" srcId="{0282D210-4B8D-4531-B708-5E989E3DD1DA}" destId="{51DEAFD2-0F13-4A7D-94A6-4DBCD89F926A}" srcOrd="1" destOrd="0" presId="urn:microsoft.com/office/officeart/2017/3/layout/DropPinTimeline"/>
    <dgm:cxn modelId="{4B5E5E1B-6410-4662-97BA-D07796AD3E21}" type="presParOf" srcId="{51DEAFD2-0F13-4A7D-94A6-4DBCD89F926A}" destId="{C42C7548-DD60-482E-8C35-37EA86FAE468}" srcOrd="0" destOrd="0" presId="urn:microsoft.com/office/officeart/2017/3/layout/DropPinTimeline"/>
    <dgm:cxn modelId="{3CC1AD40-2EB8-4942-8E5B-75391DDBBB53}" type="presParOf" srcId="{51DEAFD2-0F13-4A7D-94A6-4DBCD89F926A}" destId="{AB5F265B-116D-4C42-BCE7-B01C7CCF3F58}" srcOrd="1" destOrd="0" presId="urn:microsoft.com/office/officeart/2017/3/layout/DropPinTimeline"/>
    <dgm:cxn modelId="{C913E18F-E935-4C93-883A-7AE959585303}" type="presParOf" srcId="{0282D210-4B8D-4531-B708-5E989E3DD1DA}" destId="{07FBB20D-8AB1-4467-8A8B-824DEFB90044}" srcOrd="2" destOrd="0" presId="urn:microsoft.com/office/officeart/2017/3/layout/DropPinTimeline"/>
    <dgm:cxn modelId="{49DA6E2B-6ACF-4AC7-9C3C-74C19FE20DF6}" type="presParOf" srcId="{0282D210-4B8D-4531-B708-5E989E3DD1DA}" destId="{4432D069-533A-4F98-98C9-24A3019DA709}" srcOrd="3" destOrd="0" presId="urn:microsoft.com/office/officeart/2017/3/layout/DropPinTimeline"/>
    <dgm:cxn modelId="{0478E240-4849-4E90-B01A-C43800B9D53E}" type="presParOf" srcId="{0282D210-4B8D-4531-B708-5E989E3DD1DA}" destId="{3F1188E2-50B2-4369-8AD3-FEC9FD94604E}" srcOrd="4" destOrd="0" presId="urn:microsoft.com/office/officeart/2017/3/layout/DropPinTimeline"/>
    <dgm:cxn modelId="{B523AF46-ADBC-4897-AEFC-DA323D1E08EB}" type="presParOf" srcId="{0282D210-4B8D-4531-B708-5E989E3DD1DA}" destId="{C39429D6-F81B-4322-8950-1796317626BC}"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62D6EA-900D-4789-8022-C206AE2B49DB}"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D1957261-D0BA-421B-BEE4-93EFA51A2069}">
      <dgm:prSet/>
      <dgm:spPr/>
      <dgm:t>
        <a:bodyPr/>
        <a:lstStyle/>
        <a:p>
          <a:r>
            <a:rPr lang="en-US" dirty="0"/>
            <a:t>Understanding the ER requirement and process is necessary for planning and executing your projects in a timely manner.</a:t>
          </a:r>
        </a:p>
      </dgm:t>
    </dgm:pt>
    <dgm:pt modelId="{49A36453-3957-4CF8-9D0E-8DBAA4351FC7}" type="parTrans" cxnId="{1BD1BE5E-C00F-4E74-B946-9D14738373D8}">
      <dgm:prSet/>
      <dgm:spPr/>
      <dgm:t>
        <a:bodyPr/>
        <a:lstStyle/>
        <a:p>
          <a:endParaRPr lang="en-US"/>
        </a:p>
      </dgm:t>
    </dgm:pt>
    <dgm:pt modelId="{67432C41-D189-4D36-8CA7-841DB3CDF3D9}" type="sibTrans" cxnId="{1BD1BE5E-C00F-4E74-B946-9D14738373D8}">
      <dgm:prSet/>
      <dgm:spPr/>
      <dgm:t>
        <a:bodyPr/>
        <a:lstStyle/>
        <a:p>
          <a:endParaRPr lang="en-US"/>
        </a:p>
      </dgm:t>
    </dgm:pt>
    <dgm:pt modelId="{E2AF304B-0076-47AD-B55B-E807EC9BE971}">
      <dgm:prSet/>
      <dgm:spPr/>
      <dgm:t>
        <a:bodyPr/>
        <a:lstStyle/>
        <a:p>
          <a:r>
            <a:rPr lang="en-US" dirty="0"/>
            <a:t>An environmental review must be completed </a:t>
          </a:r>
          <a:r>
            <a:rPr lang="en-US" u="sng" dirty="0"/>
            <a:t>before</a:t>
          </a:r>
          <a:r>
            <a:rPr lang="en-US" dirty="0"/>
            <a:t> any projects are initiated in order to be eligible for funding reimbursements. </a:t>
          </a:r>
        </a:p>
      </dgm:t>
    </dgm:pt>
    <dgm:pt modelId="{A61F67BB-F365-4BBB-B544-82E4FED0D5CC}" type="parTrans" cxnId="{A1457FF8-9661-4B63-A626-67D50C45EE24}">
      <dgm:prSet/>
      <dgm:spPr/>
      <dgm:t>
        <a:bodyPr/>
        <a:lstStyle/>
        <a:p>
          <a:endParaRPr lang="en-US"/>
        </a:p>
      </dgm:t>
    </dgm:pt>
    <dgm:pt modelId="{1C2A0979-03B4-4D6C-99F5-00E548DC9006}" type="sibTrans" cxnId="{A1457FF8-9661-4B63-A626-67D50C45EE24}">
      <dgm:prSet/>
      <dgm:spPr/>
      <dgm:t>
        <a:bodyPr/>
        <a:lstStyle/>
        <a:p>
          <a:endParaRPr lang="en-US"/>
        </a:p>
      </dgm:t>
    </dgm:pt>
    <dgm:pt modelId="{238D00D4-58CC-42BC-87B0-256C6C622475}">
      <dgm:prSet/>
      <dgm:spPr/>
      <dgm:t>
        <a:bodyPr/>
        <a:lstStyle/>
        <a:p>
          <a:r>
            <a:rPr lang="en-US" dirty="0"/>
            <a:t>The nature and size of your project will determine the level of environmental review required. </a:t>
          </a:r>
        </a:p>
      </dgm:t>
    </dgm:pt>
    <dgm:pt modelId="{25026204-E9AB-4306-871D-856BAA98CAB6}" type="parTrans" cxnId="{5F36F0FB-8441-4659-9EC2-AFE13A27F50C}">
      <dgm:prSet/>
      <dgm:spPr/>
      <dgm:t>
        <a:bodyPr/>
        <a:lstStyle/>
        <a:p>
          <a:endParaRPr lang="en-US"/>
        </a:p>
      </dgm:t>
    </dgm:pt>
    <dgm:pt modelId="{8F49B3EE-09C5-4450-8E34-AF224C0984BA}" type="sibTrans" cxnId="{5F36F0FB-8441-4659-9EC2-AFE13A27F50C}">
      <dgm:prSet/>
      <dgm:spPr/>
      <dgm:t>
        <a:bodyPr/>
        <a:lstStyle/>
        <a:p>
          <a:endParaRPr lang="en-US"/>
        </a:p>
      </dgm:t>
    </dgm:pt>
    <dgm:pt modelId="{9842FC49-47A5-4B85-88A8-03C8CA134510}" type="pres">
      <dgm:prSet presAssocID="{7F62D6EA-900D-4789-8022-C206AE2B49DB}" presName="linear" presStyleCnt="0">
        <dgm:presLayoutVars>
          <dgm:animLvl val="lvl"/>
          <dgm:resizeHandles val="exact"/>
        </dgm:presLayoutVars>
      </dgm:prSet>
      <dgm:spPr/>
    </dgm:pt>
    <dgm:pt modelId="{5FB375E2-FD2B-4BBA-B560-8A559DCA6390}" type="pres">
      <dgm:prSet presAssocID="{D1957261-D0BA-421B-BEE4-93EFA51A2069}" presName="parentText" presStyleLbl="node1" presStyleIdx="0" presStyleCnt="3" custLinFactNeighborX="529" custLinFactNeighborY="-49507">
        <dgm:presLayoutVars>
          <dgm:chMax val="0"/>
          <dgm:bulletEnabled val="1"/>
        </dgm:presLayoutVars>
      </dgm:prSet>
      <dgm:spPr/>
    </dgm:pt>
    <dgm:pt modelId="{46A27026-965F-4F37-A79C-593B80D154D7}" type="pres">
      <dgm:prSet presAssocID="{67432C41-D189-4D36-8CA7-841DB3CDF3D9}" presName="spacer" presStyleCnt="0"/>
      <dgm:spPr/>
    </dgm:pt>
    <dgm:pt modelId="{8BCC3238-7396-46BF-9843-5230D28F4A9D}" type="pres">
      <dgm:prSet presAssocID="{E2AF304B-0076-47AD-B55B-E807EC9BE971}" presName="parentText" presStyleLbl="node1" presStyleIdx="1" presStyleCnt="3">
        <dgm:presLayoutVars>
          <dgm:chMax val="0"/>
          <dgm:bulletEnabled val="1"/>
        </dgm:presLayoutVars>
      </dgm:prSet>
      <dgm:spPr/>
    </dgm:pt>
    <dgm:pt modelId="{D393753B-34B8-484A-9388-3B75DB7C691F}" type="pres">
      <dgm:prSet presAssocID="{1C2A0979-03B4-4D6C-99F5-00E548DC9006}" presName="spacer" presStyleCnt="0"/>
      <dgm:spPr/>
    </dgm:pt>
    <dgm:pt modelId="{083D8FA9-2E2C-4433-9E75-D1C8BE116575}" type="pres">
      <dgm:prSet presAssocID="{238D00D4-58CC-42BC-87B0-256C6C622475}" presName="parentText" presStyleLbl="node1" presStyleIdx="2" presStyleCnt="3">
        <dgm:presLayoutVars>
          <dgm:chMax val="0"/>
          <dgm:bulletEnabled val="1"/>
        </dgm:presLayoutVars>
      </dgm:prSet>
      <dgm:spPr/>
    </dgm:pt>
  </dgm:ptLst>
  <dgm:cxnLst>
    <dgm:cxn modelId="{57E74326-E931-4E86-845A-9CBC3B0D314A}" type="presOf" srcId="{7F62D6EA-900D-4789-8022-C206AE2B49DB}" destId="{9842FC49-47A5-4B85-88A8-03C8CA134510}" srcOrd="0" destOrd="0" presId="urn:microsoft.com/office/officeart/2005/8/layout/vList2"/>
    <dgm:cxn modelId="{1BD1BE5E-C00F-4E74-B946-9D14738373D8}" srcId="{7F62D6EA-900D-4789-8022-C206AE2B49DB}" destId="{D1957261-D0BA-421B-BEE4-93EFA51A2069}" srcOrd="0" destOrd="0" parTransId="{49A36453-3957-4CF8-9D0E-8DBAA4351FC7}" sibTransId="{67432C41-D189-4D36-8CA7-841DB3CDF3D9}"/>
    <dgm:cxn modelId="{DC111B63-8D35-4E5D-8B90-55579BF21358}" type="presOf" srcId="{D1957261-D0BA-421B-BEE4-93EFA51A2069}" destId="{5FB375E2-FD2B-4BBA-B560-8A559DCA6390}" srcOrd="0" destOrd="0" presId="urn:microsoft.com/office/officeart/2005/8/layout/vList2"/>
    <dgm:cxn modelId="{19442588-2AED-428D-9FD5-22A951A560B4}" type="presOf" srcId="{238D00D4-58CC-42BC-87B0-256C6C622475}" destId="{083D8FA9-2E2C-4433-9E75-D1C8BE116575}" srcOrd="0" destOrd="0" presId="urn:microsoft.com/office/officeart/2005/8/layout/vList2"/>
    <dgm:cxn modelId="{A83FAFD8-DA40-4180-AE91-741A280B40DA}" type="presOf" srcId="{E2AF304B-0076-47AD-B55B-E807EC9BE971}" destId="{8BCC3238-7396-46BF-9843-5230D28F4A9D}" srcOrd="0" destOrd="0" presId="urn:microsoft.com/office/officeart/2005/8/layout/vList2"/>
    <dgm:cxn modelId="{A1457FF8-9661-4B63-A626-67D50C45EE24}" srcId="{7F62D6EA-900D-4789-8022-C206AE2B49DB}" destId="{E2AF304B-0076-47AD-B55B-E807EC9BE971}" srcOrd="1" destOrd="0" parTransId="{A61F67BB-F365-4BBB-B544-82E4FED0D5CC}" sibTransId="{1C2A0979-03B4-4D6C-99F5-00E548DC9006}"/>
    <dgm:cxn modelId="{5F36F0FB-8441-4659-9EC2-AFE13A27F50C}" srcId="{7F62D6EA-900D-4789-8022-C206AE2B49DB}" destId="{238D00D4-58CC-42BC-87B0-256C6C622475}" srcOrd="2" destOrd="0" parTransId="{25026204-E9AB-4306-871D-856BAA98CAB6}" sibTransId="{8F49B3EE-09C5-4450-8E34-AF224C0984BA}"/>
    <dgm:cxn modelId="{ABEA5D81-E49A-40D3-96C4-28128F9DBE87}" type="presParOf" srcId="{9842FC49-47A5-4B85-88A8-03C8CA134510}" destId="{5FB375E2-FD2B-4BBA-B560-8A559DCA6390}" srcOrd="0" destOrd="0" presId="urn:microsoft.com/office/officeart/2005/8/layout/vList2"/>
    <dgm:cxn modelId="{FEA1DC27-C115-4C6D-9620-6C3827928C58}" type="presParOf" srcId="{9842FC49-47A5-4B85-88A8-03C8CA134510}" destId="{46A27026-965F-4F37-A79C-593B80D154D7}" srcOrd="1" destOrd="0" presId="urn:microsoft.com/office/officeart/2005/8/layout/vList2"/>
    <dgm:cxn modelId="{47677C62-5864-4701-8132-C0E57E378323}" type="presParOf" srcId="{9842FC49-47A5-4B85-88A8-03C8CA134510}" destId="{8BCC3238-7396-46BF-9843-5230D28F4A9D}" srcOrd="2" destOrd="0" presId="urn:microsoft.com/office/officeart/2005/8/layout/vList2"/>
    <dgm:cxn modelId="{35153A49-DA5B-455E-991C-B381E2D7895F}" type="presParOf" srcId="{9842FC49-47A5-4B85-88A8-03C8CA134510}" destId="{D393753B-34B8-484A-9388-3B75DB7C691F}" srcOrd="3" destOrd="0" presId="urn:microsoft.com/office/officeart/2005/8/layout/vList2"/>
    <dgm:cxn modelId="{2756C930-3BB7-4938-AFDC-86B33F3D669F}" type="presParOf" srcId="{9842FC49-47A5-4B85-88A8-03C8CA134510}" destId="{083D8FA9-2E2C-4433-9E75-D1C8BE11657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546772-DBAD-45B6-9332-6C8DE2FAD046}"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4C8F01F4-1044-4530-B8E2-4A998B13E689}">
      <dgm:prSet/>
      <dgm:spPr/>
      <dgm:t>
        <a:bodyPr/>
        <a:lstStyle/>
        <a:p>
          <a:r>
            <a:rPr lang="en-US" dirty="0"/>
            <a:t>Historic Preservation **</a:t>
          </a:r>
        </a:p>
      </dgm:t>
    </dgm:pt>
    <dgm:pt modelId="{1FB33A4C-8E7D-4CC1-82BE-54D46D26D715}" type="parTrans" cxnId="{F6663FF9-520A-41D0-98C6-BB990F8125E5}">
      <dgm:prSet/>
      <dgm:spPr/>
      <dgm:t>
        <a:bodyPr/>
        <a:lstStyle/>
        <a:p>
          <a:endParaRPr lang="en-US"/>
        </a:p>
      </dgm:t>
    </dgm:pt>
    <dgm:pt modelId="{93BCBB06-C0CF-41CB-B8AF-9DF9A9CDC90E}" type="sibTrans" cxnId="{F6663FF9-520A-41D0-98C6-BB990F8125E5}">
      <dgm:prSet/>
      <dgm:spPr/>
      <dgm:t>
        <a:bodyPr/>
        <a:lstStyle/>
        <a:p>
          <a:endParaRPr lang="en-US"/>
        </a:p>
      </dgm:t>
    </dgm:pt>
    <dgm:pt modelId="{5C764321-BF8A-47B1-B885-5FFAC337744C}">
      <dgm:prSet/>
      <dgm:spPr/>
      <dgm:t>
        <a:bodyPr/>
        <a:lstStyle/>
        <a:p>
          <a:r>
            <a:rPr lang="en-US" dirty="0"/>
            <a:t>Floodplain &amp; Wetlands **</a:t>
          </a:r>
        </a:p>
      </dgm:t>
    </dgm:pt>
    <dgm:pt modelId="{EF1D90FE-9C18-4B7F-81E9-9634FE56939C}" type="parTrans" cxnId="{AD71451C-2261-4F5A-BD6A-62A235FD056A}">
      <dgm:prSet/>
      <dgm:spPr/>
      <dgm:t>
        <a:bodyPr/>
        <a:lstStyle/>
        <a:p>
          <a:endParaRPr lang="en-US"/>
        </a:p>
      </dgm:t>
    </dgm:pt>
    <dgm:pt modelId="{18F71087-6994-4CA4-BAB9-C4CD6B629E95}" type="sibTrans" cxnId="{AD71451C-2261-4F5A-BD6A-62A235FD056A}">
      <dgm:prSet/>
      <dgm:spPr/>
      <dgm:t>
        <a:bodyPr/>
        <a:lstStyle/>
        <a:p>
          <a:endParaRPr lang="en-US"/>
        </a:p>
      </dgm:t>
    </dgm:pt>
    <dgm:pt modelId="{5F08B8A9-B32F-448B-B94C-1BCBB7931A4F}">
      <dgm:prSet/>
      <dgm:spPr/>
      <dgm:t>
        <a:bodyPr/>
        <a:lstStyle/>
        <a:p>
          <a:r>
            <a:rPr lang="en-US" dirty="0"/>
            <a:t>Noise</a:t>
          </a:r>
        </a:p>
      </dgm:t>
    </dgm:pt>
    <dgm:pt modelId="{A89A4D63-CDA6-4702-B2D1-AC92C66E9D78}" type="parTrans" cxnId="{03BACE22-2650-419B-A3D2-AA112845B010}">
      <dgm:prSet/>
      <dgm:spPr/>
      <dgm:t>
        <a:bodyPr/>
        <a:lstStyle/>
        <a:p>
          <a:endParaRPr lang="en-US"/>
        </a:p>
      </dgm:t>
    </dgm:pt>
    <dgm:pt modelId="{28E315E7-9B0B-40D9-A63B-15D4B6B59F55}" type="sibTrans" cxnId="{03BACE22-2650-419B-A3D2-AA112845B010}">
      <dgm:prSet/>
      <dgm:spPr/>
      <dgm:t>
        <a:bodyPr/>
        <a:lstStyle/>
        <a:p>
          <a:endParaRPr lang="en-US"/>
        </a:p>
      </dgm:t>
    </dgm:pt>
    <dgm:pt modelId="{61DE637D-53DE-439E-AB8A-858A58AF1BD3}">
      <dgm:prSet/>
      <dgm:spPr/>
      <dgm:t>
        <a:bodyPr/>
        <a:lstStyle/>
        <a:p>
          <a:r>
            <a:rPr lang="en-US" dirty="0"/>
            <a:t>Hazardous &amp; Toxic Sites</a:t>
          </a:r>
        </a:p>
      </dgm:t>
    </dgm:pt>
    <dgm:pt modelId="{7E308F14-CF32-405A-9106-9F6459E2DEF2}" type="parTrans" cxnId="{5EF41E19-AEC1-4913-9606-E2F2AD7F8CBE}">
      <dgm:prSet/>
      <dgm:spPr/>
      <dgm:t>
        <a:bodyPr/>
        <a:lstStyle/>
        <a:p>
          <a:endParaRPr lang="en-US"/>
        </a:p>
      </dgm:t>
    </dgm:pt>
    <dgm:pt modelId="{318FA96A-D25E-41F4-8519-C7D816126059}" type="sibTrans" cxnId="{5EF41E19-AEC1-4913-9606-E2F2AD7F8CBE}">
      <dgm:prSet/>
      <dgm:spPr/>
      <dgm:t>
        <a:bodyPr/>
        <a:lstStyle/>
        <a:p>
          <a:endParaRPr lang="en-US"/>
        </a:p>
      </dgm:t>
    </dgm:pt>
    <dgm:pt modelId="{2C773965-C3AB-46C5-B610-425108E015D5}">
      <dgm:prSet/>
      <dgm:spPr/>
      <dgm:t>
        <a:bodyPr/>
        <a:lstStyle/>
        <a:p>
          <a:r>
            <a:rPr lang="en-US" dirty="0"/>
            <a:t>Endangered Species</a:t>
          </a:r>
        </a:p>
      </dgm:t>
    </dgm:pt>
    <dgm:pt modelId="{6AF66922-60B2-4909-B43E-4BA75CB8CFD3}" type="parTrans" cxnId="{355D512E-4672-469A-AAC4-190D9A27FE1B}">
      <dgm:prSet/>
      <dgm:spPr/>
      <dgm:t>
        <a:bodyPr/>
        <a:lstStyle/>
        <a:p>
          <a:endParaRPr lang="en-US"/>
        </a:p>
      </dgm:t>
    </dgm:pt>
    <dgm:pt modelId="{C96AA03C-65BF-468C-800E-0E104C25D2F7}" type="sibTrans" cxnId="{355D512E-4672-469A-AAC4-190D9A27FE1B}">
      <dgm:prSet/>
      <dgm:spPr/>
      <dgm:t>
        <a:bodyPr/>
        <a:lstStyle/>
        <a:p>
          <a:endParaRPr lang="en-US"/>
        </a:p>
      </dgm:t>
    </dgm:pt>
    <dgm:pt modelId="{F150A43B-05B2-4467-8C8B-8C7A4DCA59C8}">
      <dgm:prSet/>
      <dgm:spPr/>
      <dgm:t>
        <a:bodyPr/>
        <a:lstStyle/>
        <a:p>
          <a:r>
            <a:rPr lang="en-US" dirty="0"/>
            <a:t>Air</a:t>
          </a:r>
        </a:p>
      </dgm:t>
    </dgm:pt>
    <dgm:pt modelId="{2B37340B-9873-4E97-989B-985D93589B57}" type="parTrans" cxnId="{BE621CD4-EDF8-48D8-9D2C-8EFB147AC5C2}">
      <dgm:prSet/>
      <dgm:spPr/>
      <dgm:t>
        <a:bodyPr/>
        <a:lstStyle/>
        <a:p>
          <a:endParaRPr lang="en-US"/>
        </a:p>
      </dgm:t>
    </dgm:pt>
    <dgm:pt modelId="{DAADC77E-BB5B-48C1-ADAD-C9914881FE49}" type="sibTrans" cxnId="{BE621CD4-EDF8-48D8-9D2C-8EFB147AC5C2}">
      <dgm:prSet/>
      <dgm:spPr/>
      <dgm:t>
        <a:bodyPr/>
        <a:lstStyle/>
        <a:p>
          <a:endParaRPr lang="en-US"/>
        </a:p>
      </dgm:t>
    </dgm:pt>
    <dgm:pt modelId="{7353E13B-9ED1-417E-B8F0-404B5A8C1B92}">
      <dgm:prSet/>
      <dgm:spPr/>
      <dgm:t>
        <a:bodyPr/>
        <a:lstStyle/>
        <a:p>
          <a:r>
            <a:rPr lang="en-US" dirty="0"/>
            <a:t>Important Farmlands</a:t>
          </a:r>
        </a:p>
      </dgm:t>
    </dgm:pt>
    <dgm:pt modelId="{B320D4FD-8083-4B3D-9E14-CB9D29AA502F}" type="parTrans" cxnId="{A37CA809-2472-421E-8FD1-B42016124109}">
      <dgm:prSet/>
      <dgm:spPr/>
      <dgm:t>
        <a:bodyPr/>
        <a:lstStyle/>
        <a:p>
          <a:endParaRPr lang="en-US"/>
        </a:p>
      </dgm:t>
    </dgm:pt>
    <dgm:pt modelId="{C45F4028-BACC-49D7-935E-15DAE851D02A}" type="sibTrans" cxnId="{A37CA809-2472-421E-8FD1-B42016124109}">
      <dgm:prSet/>
      <dgm:spPr/>
      <dgm:t>
        <a:bodyPr/>
        <a:lstStyle/>
        <a:p>
          <a:endParaRPr lang="en-US"/>
        </a:p>
      </dgm:t>
    </dgm:pt>
    <dgm:pt modelId="{0CD2B7F9-6809-4851-84EA-6615576A82CD}">
      <dgm:prSet/>
      <dgm:spPr/>
      <dgm:t>
        <a:bodyPr/>
        <a:lstStyle/>
        <a:p>
          <a:r>
            <a:rPr lang="en-US" dirty="0"/>
            <a:t>HUD Env. Standards</a:t>
          </a:r>
        </a:p>
      </dgm:t>
    </dgm:pt>
    <dgm:pt modelId="{752CF721-7B79-42BD-8378-3E7AF04ACE4C}" type="parTrans" cxnId="{194F1F83-3A59-41A7-AED3-DFFED7078E56}">
      <dgm:prSet/>
      <dgm:spPr/>
      <dgm:t>
        <a:bodyPr/>
        <a:lstStyle/>
        <a:p>
          <a:endParaRPr lang="en-US"/>
        </a:p>
      </dgm:t>
    </dgm:pt>
    <dgm:pt modelId="{543F3AA1-1DD2-42CD-89C1-3E6FBD9CDE95}" type="sibTrans" cxnId="{194F1F83-3A59-41A7-AED3-DFFED7078E56}">
      <dgm:prSet/>
      <dgm:spPr/>
      <dgm:t>
        <a:bodyPr/>
        <a:lstStyle/>
        <a:p>
          <a:endParaRPr lang="en-US"/>
        </a:p>
      </dgm:t>
    </dgm:pt>
    <dgm:pt modelId="{0A039B23-5E29-456A-9D99-C5FDBA52CD72}">
      <dgm:prSet/>
      <dgm:spPr/>
      <dgm:t>
        <a:bodyPr/>
        <a:lstStyle/>
        <a:p>
          <a:r>
            <a:rPr lang="en-US" dirty="0"/>
            <a:t>Environmental Justice</a:t>
          </a:r>
        </a:p>
      </dgm:t>
    </dgm:pt>
    <dgm:pt modelId="{3E78FC8A-BA47-4810-8AA0-57A89D1AE1EC}" type="parTrans" cxnId="{DA5C43AD-7993-4408-978D-8E7BF092FF60}">
      <dgm:prSet/>
      <dgm:spPr/>
      <dgm:t>
        <a:bodyPr/>
        <a:lstStyle/>
        <a:p>
          <a:endParaRPr lang="en-US"/>
        </a:p>
      </dgm:t>
    </dgm:pt>
    <dgm:pt modelId="{C3205FE0-5DDC-4792-8069-789D29D12447}" type="sibTrans" cxnId="{DA5C43AD-7993-4408-978D-8E7BF092FF60}">
      <dgm:prSet/>
      <dgm:spPr/>
      <dgm:t>
        <a:bodyPr/>
        <a:lstStyle/>
        <a:p>
          <a:endParaRPr lang="en-US"/>
        </a:p>
      </dgm:t>
    </dgm:pt>
    <dgm:pt modelId="{FC5D8AF9-9D86-4515-A3E5-84E9D7F26963}" type="pres">
      <dgm:prSet presAssocID="{8E546772-DBAD-45B6-9332-6C8DE2FAD046}" presName="diagram" presStyleCnt="0">
        <dgm:presLayoutVars>
          <dgm:dir/>
          <dgm:resizeHandles val="exact"/>
        </dgm:presLayoutVars>
      </dgm:prSet>
      <dgm:spPr/>
    </dgm:pt>
    <dgm:pt modelId="{82FB4CD7-49B6-430F-BFFD-83CEC45C63CD}" type="pres">
      <dgm:prSet presAssocID="{4C8F01F4-1044-4530-B8E2-4A998B13E689}" presName="node" presStyleLbl="node1" presStyleIdx="0" presStyleCnt="9">
        <dgm:presLayoutVars>
          <dgm:bulletEnabled val="1"/>
        </dgm:presLayoutVars>
      </dgm:prSet>
      <dgm:spPr/>
    </dgm:pt>
    <dgm:pt modelId="{70EC8AE5-CAE6-4C19-8AD9-69733DF2D922}" type="pres">
      <dgm:prSet presAssocID="{93BCBB06-C0CF-41CB-B8AF-9DF9A9CDC90E}" presName="sibTrans" presStyleCnt="0"/>
      <dgm:spPr/>
    </dgm:pt>
    <dgm:pt modelId="{D967E246-1853-48DE-BDC6-68F060B217C9}" type="pres">
      <dgm:prSet presAssocID="{5C764321-BF8A-47B1-B885-5FFAC337744C}" presName="node" presStyleLbl="node1" presStyleIdx="1" presStyleCnt="9">
        <dgm:presLayoutVars>
          <dgm:bulletEnabled val="1"/>
        </dgm:presLayoutVars>
      </dgm:prSet>
      <dgm:spPr/>
    </dgm:pt>
    <dgm:pt modelId="{616A1F6C-D9FF-4475-AF79-7203D4E7D334}" type="pres">
      <dgm:prSet presAssocID="{18F71087-6994-4CA4-BAB9-C4CD6B629E95}" presName="sibTrans" presStyleCnt="0"/>
      <dgm:spPr/>
    </dgm:pt>
    <dgm:pt modelId="{C72BFB0A-F888-46B1-820D-664FB6FE69C2}" type="pres">
      <dgm:prSet presAssocID="{5F08B8A9-B32F-448B-B94C-1BCBB7931A4F}" presName="node" presStyleLbl="node1" presStyleIdx="2" presStyleCnt="9">
        <dgm:presLayoutVars>
          <dgm:bulletEnabled val="1"/>
        </dgm:presLayoutVars>
      </dgm:prSet>
      <dgm:spPr/>
    </dgm:pt>
    <dgm:pt modelId="{288DC956-6C8E-4D67-AFE5-CD53E86C2D8D}" type="pres">
      <dgm:prSet presAssocID="{28E315E7-9B0B-40D9-A63B-15D4B6B59F55}" presName="sibTrans" presStyleCnt="0"/>
      <dgm:spPr/>
    </dgm:pt>
    <dgm:pt modelId="{7C24AFA7-ACF7-4295-94AF-A0C152E6385F}" type="pres">
      <dgm:prSet presAssocID="{61DE637D-53DE-439E-AB8A-858A58AF1BD3}" presName="node" presStyleLbl="node1" presStyleIdx="3" presStyleCnt="9">
        <dgm:presLayoutVars>
          <dgm:bulletEnabled val="1"/>
        </dgm:presLayoutVars>
      </dgm:prSet>
      <dgm:spPr/>
    </dgm:pt>
    <dgm:pt modelId="{0E673B5F-4485-4F58-B5FB-B80F6B5D849D}" type="pres">
      <dgm:prSet presAssocID="{318FA96A-D25E-41F4-8519-C7D816126059}" presName="sibTrans" presStyleCnt="0"/>
      <dgm:spPr/>
    </dgm:pt>
    <dgm:pt modelId="{94E7293A-D8F4-480D-BE32-6B00F535759F}" type="pres">
      <dgm:prSet presAssocID="{2C773965-C3AB-46C5-B610-425108E015D5}" presName="node" presStyleLbl="node1" presStyleIdx="4" presStyleCnt="9">
        <dgm:presLayoutVars>
          <dgm:bulletEnabled val="1"/>
        </dgm:presLayoutVars>
      </dgm:prSet>
      <dgm:spPr/>
    </dgm:pt>
    <dgm:pt modelId="{745299D2-9E55-41B9-BC14-3721FEFC4507}" type="pres">
      <dgm:prSet presAssocID="{C96AA03C-65BF-468C-800E-0E104C25D2F7}" presName="sibTrans" presStyleCnt="0"/>
      <dgm:spPr/>
    </dgm:pt>
    <dgm:pt modelId="{441DC333-C835-463F-B297-E04E152D07E0}" type="pres">
      <dgm:prSet presAssocID="{F150A43B-05B2-4467-8C8B-8C7A4DCA59C8}" presName="node" presStyleLbl="node1" presStyleIdx="5" presStyleCnt="9">
        <dgm:presLayoutVars>
          <dgm:bulletEnabled val="1"/>
        </dgm:presLayoutVars>
      </dgm:prSet>
      <dgm:spPr/>
    </dgm:pt>
    <dgm:pt modelId="{DD686E25-131D-4CAA-A5F9-4F4AB2643306}" type="pres">
      <dgm:prSet presAssocID="{DAADC77E-BB5B-48C1-ADAD-C9914881FE49}" presName="sibTrans" presStyleCnt="0"/>
      <dgm:spPr/>
    </dgm:pt>
    <dgm:pt modelId="{CC54A180-9BB7-4195-B629-ECE16EE7D12B}" type="pres">
      <dgm:prSet presAssocID="{7353E13B-9ED1-417E-B8F0-404B5A8C1B92}" presName="node" presStyleLbl="node1" presStyleIdx="6" presStyleCnt="9">
        <dgm:presLayoutVars>
          <dgm:bulletEnabled val="1"/>
        </dgm:presLayoutVars>
      </dgm:prSet>
      <dgm:spPr/>
    </dgm:pt>
    <dgm:pt modelId="{50351F61-1F96-4B99-97C8-7DFF1FAA5DCE}" type="pres">
      <dgm:prSet presAssocID="{C45F4028-BACC-49D7-935E-15DAE851D02A}" presName="sibTrans" presStyleCnt="0"/>
      <dgm:spPr/>
    </dgm:pt>
    <dgm:pt modelId="{1C7F3E48-41ED-4523-896F-3F7739BB73A4}" type="pres">
      <dgm:prSet presAssocID="{0CD2B7F9-6809-4851-84EA-6615576A82CD}" presName="node" presStyleLbl="node1" presStyleIdx="7" presStyleCnt="9">
        <dgm:presLayoutVars>
          <dgm:bulletEnabled val="1"/>
        </dgm:presLayoutVars>
      </dgm:prSet>
      <dgm:spPr/>
    </dgm:pt>
    <dgm:pt modelId="{FDA3745A-E946-49C0-97E3-9C8A2496E1BF}" type="pres">
      <dgm:prSet presAssocID="{543F3AA1-1DD2-42CD-89C1-3E6FBD9CDE95}" presName="sibTrans" presStyleCnt="0"/>
      <dgm:spPr/>
    </dgm:pt>
    <dgm:pt modelId="{138073BF-090F-4BBE-A44E-864080CB0873}" type="pres">
      <dgm:prSet presAssocID="{0A039B23-5E29-456A-9D99-C5FDBA52CD72}" presName="node" presStyleLbl="node1" presStyleIdx="8" presStyleCnt="9">
        <dgm:presLayoutVars>
          <dgm:bulletEnabled val="1"/>
        </dgm:presLayoutVars>
      </dgm:prSet>
      <dgm:spPr/>
    </dgm:pt>
  </dgm:ptLst>
  <dgm:cxnLst>
    <dgm:cxn modelId="{D36B6D09-D1B8-4890-8FC8-E037816EFAEE}" type="presOf" srcId="{0CD2B7F9-6809-4851-84EA-6615576A82CD}" destId="{1C7F3E48-41ED-4523-896F-3F7739BB73A4}" srcOrd="0" destOrd="0" presId="urn:microsoft.com/office/officeart/2005/8/layout/default"/>
    <dgm:cxn modelId="{A37CA809-2472-421E-8FD1-B42016124109}" srcId="{8E546772-DBAD-45B6-9332-6C8DE2FAD046}" destId="{7353E13B-9ED1-417E-B8F0-404B5A8C1B92}" srcOrd="6" destOrd="0" parTransId="{B320D4FD-8083-4B3D-9E14-CB9D29AA502F}" sibTransId="{C45F4028-BACC-49D7-935E-15DAE851D02A}"/>
    <dgm:cxn modelId="{5EF41E19-AEC1-4913-9606-E2F2AD7F8CBE}" srcId="{8E546772-DBAD-45B6-9332-6C8DE2FAD046}" destId="{61DE637D-53DE-439E-AB8A-858A58AF1BD3}" srcOrd="3" destOrd="0" parTransId="{7E308F14-CF32-405A-9106-9F6459E2DEF2}" sibTransId="{318FA96A-D25E-41F4-8519-C7D816126059}"/>
    <dgm:cxn modelId="{AD71451C-2261-4F5A-BD6A-62A235FD056A}" srcId="{8E546772-DBAD-45B6-9332-6C8DE2FAD046}" destId="{5C764321-BF8A-47B1-B885-5FFAC337744C}" srcOrd="1" destOrd="0" parTransId="{EF1D90FE-9C18-4B7F-81E9-9634FE56939C}" sibTransId="{18F71087-6994-4CA4-BAB9-C4CD6B629E95}"/>
    <dgm:cxn modelId="{03BACE22-2650-419B-A3D2-AA112845B010}" srcId="{8E546772-DBAD-45B6-9332-6C8DE2FAD046}" destId="{5F08B8A9-B32F-448B-B94C-1BCBB7931A4F}" srcOrd="2" destOrd="0" parTransId="{A89A4D63-CDA6-4702-B2D1-AC92C66E9D78}" sibTransId="{28E315E7-9B0B-40D9-A63B-15D4B6B59F55}"/>
    <dgm:cxn modelId="{355D512E-4672-469A-AAC4-190D9A27FE1B}" srcId="{8E546772-DBAD-45B6-9332-6C8DE2FAD046}" destId="{2C773965-C3AB-46C5-B610-425108E015D5}" srcOrd="4" destOrd="0" parTransId="{6AF66922-60B2-4909-B43E-4BA75CB8CFD3}" sibTransId="{C96AA03C-65BF-468C-800E-0E104C25D2F7}"/>
    <dgm:cxn modelId="{8B6C922E-E007-49E7-B77C-2E4A61647B41}" type="presOf" srcId="{5F08B8A9-B32F-448B-B94C-1BCBB7931A4F}" destId="{C72BFB0A-F888-46B1-820D-664FB6FE69C2}" srcOrd="0" destOrd="0" presId="urn:microsoft.com/office/officeart/2005/8/layout/default"/>
    <dgm:cxn modelId="{AE65BE2E-504E-4AFD-8EB4-ACC7226736A1}" type="presOf" srcId="{2C773965-C3AB-46C5-B610-425108E015D5}" destId="{94E7293A-D8F4-480D-BE32-6B00F535759F}" srcOrd="0" destOrd="0" presId="urn:microsoft.com/office/officeart/2005/8/layout/default"/>
    <dgm:cxn modelId="{D6865C6A-7963-48DE-853C-7D7FF3050F27}" type="presOf" srcId="{4C8F01F4-1044-4530-B8E2-4A998B13E689}" destId="{82FB4CD7-49B6-430F-BFFD-83CEC45C63CD}" srcOrd="0" destOrd="0" presId="urn:microsoft.com/office/officeart/2005/8/layout/default"/>
    <dgm:cxn modelId="{E586FA70-881C-43FF-BB65-EC135692FF8D}" type="presOf" srcId="{8E546772-DBAD-45B6-9332-6C8DE2FAD046}" destId="{FC5D8AF9-9D86-4515-A3E5-84E9D7F26963}" srcOrd="0" destOrd="0" presId="urn:microsoft.com/office/officeart/2005/8/layout/default"/>
    <dgm:cxn modelId="{26C95D77-8DF4-43EA-BA8B-E5792E27DDBB}" type="presOf" srcId="{F150A43B-05B2-4467-8C8B-8C7A4DCA59C8}" destId="{441DC333-C835-463F-B297-E04E152D07E0}" srcOrd="0" destOrd="0" presId="urn:microsoft.com/office/officeart/2005/8/layout/default"/>
    <dgm:cxn modelId="{194F1F83-3A59-41A7-AED3-DFFED7078E56}" srcId="{8E546772-DBAD-45B6-9332-6C8DE2FAD046}" destId="{0CD2B7F9-6809-4851-84EA-6615576A82CD}" srcOrd="7" destOrd="0" parTransId="{752CF721-7B79-42BD-8378-3E7AF04ACE4C}" sibTransId="{543F3AA1-1DD2-42CD-89C1-3E6FBD9CDE95}"/>
    <dgm:cxn modelId="{DA5C43AD-7993-4408-978D-8E7BF092FF60}" srcId="{8E546772-DBAD-45B6-9332-6C8DE2FAD046}" destId="{0A039B23-5E29-456A-9D99-C5FDBA52CD72}" srcOrd="8" destOrd="0" parTransId="{3E78FC8A-BA47-4810-8AA0-57A89D1AE1EC}" sibTransId="{C3205FE0-5DDC-4792-8069-789D29D12447}"/>
    <dgm:cxn modelId="{FF0BD8C9-8786-428B-AFC9-15EDA491F84D}" type="presOf" srcId="{5C764321-BF8A-47B1-B885-5FFAC337744C}" destId="{D967E246-1853-48DE-BDC6-68F060B217C9}" srcOrd="0" destOrd="0" presId="urn:microsoft.com/office/officeart/2005/8/layout/default"/>
    <dgm:cxn modelId="{FF4D16D0-13AD-4ACD-9E20-CF629774A59A}" type="presOf" srcId="{61DE637D-53DE-439E-AB8A-858A58AF1BD3}" destId="{7C24AFA7-ACF7-4295-94AF-A0C152E6385F}" srcOrd="0" destOrd="0" presId="urn:microsoft.com/office/officeart/2005/8/layout/default"/>
    <dgm:cxn modelId="{BE621CD4-EDF8-48D8-9D2C-8EFB147AC5C2}" srcId="{8E546772-DBAD-45B6-9332-6C8DE2FAD046}" destId="{F150A43B-05B2-4467-8C8B-8C7A4DCA59C8}" srcOrd="5" destOrd="0" parTransId="{2B37340B-9873-4E97-989B-985D93589B57}" sibTransId="{DAADC77E-BB5B-48C1-ADAD-C9914881FE49}"/>
    <dgm:cxn modelId="{FA6D4DD8-7C22-4A79-871E-07B8FE9B2162}" type="presOf" srcId="{0A039B23-5E29-456A-9D99-C5FDBA52CD72}" destId="{138073BF-090F-4BBE-A44E-864080CB0873}" srcOrd="0" destOrd="0" presId="urn:microsoft.com/office/officeart/2005/8/layout/default"/>
    <dgm:cxn modelId="{428EF3E5-5AAC-402E-8A08-D4A584771A16}" type="presOf" srcId="{7353E13B-9ED1-417E-B8F0-404B5A8C1B92}" destId="{CC54A180-9BB7-4195-B629-ECE16EE7D12B}" srcOrd="0" destOrd="0" presId="urn:microsoft.com/office/officeart/2005/8/layout/default"/>
    <dgm:cxn modelId="{F6663FF9-520A-41D0-98C6-BB990F8125E5}" srcId="{8E546772-DBAD-45B6-9332-6C8DE2FAD046}" destId="{4C8F01F4-1044-4530-B8E2-4A998B13E689}" srcOrd="0" destOrd="0" parTransId="{1FB33A4C-8E7D-4CC1-82BE-54D46D26D715}" sibTransId="{93BCBB06-C0CF-41CB-B8AF-9DF9A9CDC90E}"/>
    <dgm:cxn modelId="{CCBB036F-8E33-4C01-9E93-E5F8869F4018}" type="presParOf" srcId="{FC5D8AF9-9D86-4515-A3E5-84E9D7F26963}" destId="{82FB4CD7-49B6-430F-BFFD-83CEC45C63CD}" srcOrd="0" destOrd="0" presId="urn:microsoft.com/office/officeart/2005/8/layout/default"/>
    <dgm:cxn modelId="{D5C36D19-1D8E-47EE-809C-DA322AAF17A4}" type="presParOf" srcId="{FC5D8AF9-9D86-4515-A3E5-84E9D7F26963}" destId="{70EC8AE5-CAE6-4C19-8AD9-69733DF2D922}" srcOrd="1" destOrd="0" presId="urn:microsoft.com/office/officeart/2005/8/layout/default"/>
    <dgm:cxn modelId="{2ABF3420-2321-4020-ABAB-C341C2F54689}" type="presParOf" srcId="{FC5D8AF9-9D86-4515-A3E5-84E9D7F26963}" destId="{D967E246-1853-48DE-BDC6-68F060B217C9}" srcOrd="2" destOrd="0" presId="urn:microsoft.com/office/officeart/2005/8/layout/default"/>
    <dgm:cxn modelId="{DAE9FD20-8FB4-49B7-A981-B1E33C2A2D6A}" type="presParOf" srcId="{FC5D8AF9-9D86-4515-A3E5-84E9D7F26963}" destId="{616A1F6C-D9FF-4475-AF79-7203D4E7D334}" srcOrd="3" destOrd="0" presId="urn:microsoft.com/office/officeart/2005/8/layout/default"/>
    <dgm:cxn modelId="{DC12C8DC-112B-4A63-A0CF-20F01F6C136D}" type="presParOf" srcId="{FC5D8AF9-9D86-4515-A3E5-84E9D7F26963}" destId="{C72BFB0A-F888-46B1-820D-664FB6FE69C2}" srcOrd="4" destOrd="0" presId="urn:microsoft.com/office/officeart/2005/8/layout/default"/>
    <dgm:cxn modelId="{96073BB2-81C4-4F1A-9B16-3D58A4D31296}" type="presParOf" srcId="{FC5D8AF9-9D86-4515-A3E5-84E9D7F26963}" destId="{288DC956-6C8E-4D67-AFE5-CD53E86C2D8D}" srcOrd="5" destOrd="0" presId="urn:microsoft.com/office/officeart/2005/8/layout/default"/>
    <dgm:cxn modelId="{371A370B-A7DE-4CF7-95DC-95CB090D2707}" type="presParOf" srcId="{FC5D8AF9-9D86-4515-A3E5-84E9D7F26963}" destId="{7C24AFA7-ACF7-4295-94AF-A0C152E6385F}" srcOrd="6" destOrd="0" presId="urn:microsoft.com/office/officeart/2005/8/layout/default"/>
    <dgm:cxn modelId="{BB0CDE1D-8777-44A0-ACB6-9FD72BAB377E}" type="presParOf" srcId="{FC5D8AF9-9D86-4515-A3E5-84E9D7F26963}" destId="{0E673B5F-4485-4F58-B5FB-B80F6B5D849D}" srcOrd="7" destOrd="0" presId="urn:microsoft.com/office/officeart/2005/8/layout/default"/>
    <dgm:cxn modelId="{4303B1B7-6F67-4A0E-94E0-0FF34DC3B25F}" type="presParOf" srcId="{FC5D8AF9-9D86-4515-A3E5-84E9D7F26963}" destId="{94E7293A-D8F4-480D-BE32-6B00F535759F}" srcOrd="8" destOrd="0" presId="urn:microsoft.com/office/officeart/2005/8/layout/default"/>
    <dgm:cxn modelId="{13DF6F35-D892-43AD-A083-E0643C97617E}" type="presParOf" srcId="{FC5D8AF9-9D86-4515-A3E5-84E9D7F26963}" destId="{745299D2-9E55-41B9-BC14-3721FEFC4507}" srcOrd="9" destOrd="0" presId="urn:microsoft.com/office/officeart/2005/8/layout/default"/>
    <dgm:cxn modelId="{B319D503-1BBA-4EC8-8E9B-D196652E8EE9}" type="presParOf" srcId="{FC5D8AF9-9D86-4515-A3E5-84E9D7F26963}" destId="{441DC333-C835-463F-B297-E04E152D07E0}" srcOrd="10" destOrd="0" presId="urn:microsoft.com/office/officeart/2005/8/layout/default"/>
    <dgm:cxn modelId="{03D7749E-42DD-443B-B802-6C100F58B6FF}" type="presParOf" srcId="{FC5D8AF9-9D86-4515-A3E5-84E9D7F26963}" destId="{DD686E25-131D-4CAA-A5F9-4F4AB2643306}" srcOrd="11" destOrd="0" presId="urn:microsoft.com/office/officeart/2005/8/layout/default"/>
    <dgm:cxn modelId="{2C78B420-D467-445A-9682-5A4BFC08A2BC}" type="presParOf" srcId="{FC5D8AF9-9D86-4515-A3E5-84E9D7F26963}" destId="{CC54A180-9BB7-4195-B629-ECE16EE7D12B}" srcOrd="12" destOrd="0" presId="urn:microsoft.com/office/officeart/2005/8/layout/default"/>
    <dgm:cxn modelId="{BC7AC1A8-CEDE-40EE-94BD-4D3FCF2C46FB}" type="presParOf" srcId="{FC5D8AF9-9D86-4515-A3E5-84E9D7F26963}" destId="{50351F61-1F96-4B99-97C8-7DFF1FAA5DCE}" srcOrd="13" destOrd="0" presId="urn:microsoft.com/office/officeart/2005/8/layout/default"/>
    <dgm:cxn modelId="{B84C476B-FD3F-4AE3-B66F-95DC4E645A58}" type="presParOf" srcId="{FC5D8AF9-9D86-4515-A3E5-84E9D7F26963}" destId="{1C7F3E48-41ED-4523-896F-3F7739BB73A4}" srcOrd="14" destOrd="0" presId="urn:microsoft.com/office/officeart/2005/8/layout/default"/>
    <dgm:cxn modelId="{C20F0D63-6581-4A42-A4C0-A57DE1B46E82}" type="presParOf" srcId="{FC5D8AF9-9D86-4515-A3E5-84E9D7F26963}" destId="{FDA3745A-E946-49C0-97E3-9C8A2496E1BF}" srcOrd="15" destOrd="0" presId="urn:microsoft.com/office/officeart/2005/8/layout/default"/>
    <dgm:cxn modelId="{4216755D-AA3A-458B-9A2D-816970FA7643}" type="presParOf" srcId="{FC5D8AF9-9D86-4515-A3E5-84E9D7F26963}" destId="{138073BF-090F-4BBE-A44E-864080CB0873}"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ECDB8-AFCB-41AE-A50C-8E0FA0561F01}">
      <dsp:nvSpPr>
        <dsp:cNvPr id="0" name=""/>
        <dsp:cNvSpPr/>
      </dsp:nvSpPr>
      <dsp:spPr>
        <a:xfrm>
          <a:off x="0" y="2208"/>
          <a:ext cx="701237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6FCE93F-D93D-4FAA-81E8-71EE71DC1173}">
      <dsp:nvSpPr>
        <dsp:cNvPr id="0" name=""/>
        <dsp:cNvSpPr/>
      </dsp:nvSpPr>
      <dsp:spPr>
        <a:xfrm>
          <a:off x="0" y="2208"/>
          <a:ext cx="7012370" cy="753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Site acquisition </a:t>
          </a:r>
        </a:p>
      </dsp:txBody>
      <dsp:txXfrm>
        <a:off x="0" y="2208"/>
        <a:ext cx="7012370" cy="753242"/>
      </dsp:txXfrm>
    </dsp:sp>
    <dsp:sp modelId="{B25406F7-BF92-4F46-82A1-9D0C90E8B803}">
      <dsp:nvSpPr>
        <dsp:cNvPr id="0" name=""/>
        <dsp:cNvSpPr/>
      </dsp:nvSpPr>
      <dsp:spPr>
        <a:xfrm>
          <a:off x="0" y="755451"/>
          <a:ext cx="7012370" cy="0"/>
        </a:xfrm>
        <a:prstGeom prst="line">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w="6350" cap="flat" cmpd="sng" algn="ctr">
          <a:solidFill>
            <a:schemeClr val="accent2">
              <a:hueOff val="-291073"/>
              <a:satOff val="-16786"/>
              <a:lumOff val="172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9C49C91-59A1-4F9E-AC0D-A86204832671}">
      <dsp:nvSpPr>
        <dsp:cNvPr id="0" name=""/>
        <dsp:cNvSpPr/>
      </dsp:nvSpPr>
      <dsp:spPr>
        <a:xfrm>
          <a:off x="0" y="755451"/>
          <a:ext cx="7012370" cy="753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Pre-development  cost </a:t>
          </a:r>
        </a:p>
      </dsp:txBody>
      <dsp:txXfrm>
        <a:off x="0" y="755451"/>
        <a:ext cx="7012370" cy="753242"/>
      </dsp:txXfrm>
    </dsp:sp>
    <dsp:sp modelId="{35707239-8DC1-4365-9C31-49824D372A9D}">
      <dsp:nvSpPr>
        <dsp:cNvPr id="0" name=""/>
        <dsp:cNvSpPr/>
      </dsp:nvSpPr>
      <dsp:spPr>
        <a:xfrm>
          <a:off x="0" y="1508694"/>
          <a:ext cx="7012370" cy="0"/>
        </a:xfrm>
        <a:prstGeom prst="line">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w="6350" cap="flat" cmpd="sng" algn="ctr">
          <a:solidFill>
            <a:schemeClr val="accent2">
              <a:hueOff val="-582145"/>
              <a:satOff val="-33571"/>
              <a:lumOff val="345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7AF61E4-BA00-46E1-89BE-D250ED03F20A}">
      <dsp:nvSpPr>
        <dsp:cNvPr id="0" name=""/>
        <dsp:cNvSpPr/>
      </dsp:nvSpPr>
      <dsp:spPr>
        <a:xfrm>
          <a:off x="0" y="1508694"/>
          <a:ext cx="7012370" cy="753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Hard costs for construction and rehabilitation activities</a:t>
          </a:r>
        </a:p>
      </dsp:txBody>
      <dsp:txXfrm>
        <a:off x="0" y="1508694"/>
        <a:ext cx="7012370" cy="753242"/>
      </dsp:txXfrm>
    </dsp:sp>
    <dsp:sp modelId="{9C01B026-1394-4735-9C2C-2FDAF00B9C9E}">
      <dsp:nvSpPr>
        <dsp:cNvPr id="0" name=""/>
        <dsp:cNvSpPr/>
      </dsp:nvSpPr>
      <dsp:spPr>
        <a:xfrm>
          <a:off x="0" y="2261936"/>
          <a:ext cx="7012370" cy="0"/>
        </a:xfrm>
        <a:prstGeom prst="line">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w="6350" cap="flat" cmpd="sng" algn="ctr">
          <a:solidFill>
            <a:schemeClr val="accent2">
              <a:hueOff val="-873218"/>
              <a:satOff val="-50357"/>
              <a:lumOff val="517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B7307A2-EE04-4E31-A055-F2DDE7E87510}">
      <dsp:nvSpPr>
        <dsp:cNvPr id="0" name=""/>
        <dsp:cNvSpPr/>
      </dsp:nvSpPr>
      <dsp:spPr>
        <a:xfrm>
          <a:off x="0" y="2261937"/>
          <a:ext cx="7012370" cy="753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Site improvements</a:t>
          </a:r>
          <a:r>
            <a:rPr lang="en-US" sz="2100" kern="1200" dirty="0">
              <a:solidFill>
                <a:srgbClr val="0076B6"/>
              </a:solidFill>
            </a:rPr>
            <a:t> </a:t>
          </a:r>
        </a:p>
      </dsp:txBody>
      <dsp:txXfrm>
        <a:off x="0" y="2261937"/>
        <a:ext cx="7012370" cy="753242"/>
      </dsp:txXfrm>
    </dsp:sp>
    <dsp:sp modelId="{81563831-90AE-4620-BE2D-096238ECA8EF}">
      <dsp:nvSpPr>
        <dsp:cNvPr id="0" name=""/>
        <dsp:cNvSpPr/>
      </dsp:nvSpPr>
      <dsp:spPr>
        <a:xfrm>
          <a:off x="0" y="3015179"/>
          <a:ext cx="7012370" cy="0"/>
        </a:xfrm>
        <a:prstGeom prst="line">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w="6350" cap="flat" cmpd="sng" algn="ctr">
          <a:solidFill>
            <a:schemeClr val="accent2">
              <a:hueOff val="-1164290"/>
              <a:satOff val="-67142"/>
              <a:lumOff val="690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FD3688A-074B-4E81-8F87-E1D90095395F}">
      <dsp:nvSpPr>
        <dsp:cNvPr id="0" name=""/>
        <dsp:cNvSpPr/>
      </dsp:nvSpPr>
      <dsp:spPr>
        <a:xfrm>
          <a:off x="0" y="3015179"/>
          <a:ext cx="7012370" cy="753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Infrastructure specific to development of site</a:t>
          </a:r>
          <a:endParaRPr lang="en-US" sz="2100" kern="1200" dirty="0">
            <a:solidFill>
              <a:srgbClr val="0076B6"/>
            </a:solidFill>
          </a:endParaRPr>
        </a:p>
      </dsp:txBody>
      <dsp:txXfrm>
        <a:off x="0" y="3015179"/>
        <a:ext cx="7012370" cy="753242"/>
      </dsp:txXfrm>
    </dsp:sp>
    <dsp:sp modelId="{698665D5-A0B5-438C-A3D9-264126B7BA46}">
      <dsp:nvSpPr>
        <dsp:cNvPr id="0" name=""/>
        <dsp:cNvSpPr/>
      </dsp:nvSpPr>
      <dsp:spPr>
        <a:xfrm>
          <a:off x="0" y="3768422"/>
          <a:ext cx="7012370" cy="0"/>
        </a:xfrm>
        <a:prstGeom prst="lin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496ABA4-AE0A-4523-96DF-6E35D6A9C821}">
      <dsp:nvSpPr>
        <dsp:cNvPr id="0" name=""/>
        <dsp:cNvSpPr/>
      </dsp:nvSpPr>
      <dsp:spPr>
        <a:xfrm>
          <a:off x="0" y="3768422"/>
          <a:ext cx="7012370" cy="753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solidFill>
                <a:srgbClr val="0076B6"/>
              </a:solidFill>
            </a:rPr>
            <a:t>All cost must be directly associated with specific housing development project.</a:t>
          </a:r>
          <a:endParaRPr lang="en-US" sz="2100" kern="1200" dirty="0">
            <a:solidFill>
              <a:srgbClr val="0076B6"/>
            </a:solidFill>
          </a:endParaRPr>
        </a:p>
      </dsp:txBody>
      <dsp:txXfrm>
        <a:off x="0" y="3768422"/>
        <a:ext cx="7012370" cy="7532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1000B-085E-43C7-88DD-DB364CD8D256}">
      <dsp:nvSpPr>
        <dsp:cNvPr id="0" name=""/>
        <dsp:cNvSpPr/>
      </dsp:nvSpPr>
      <dsp:spPr>
        <a:xfrm>
          <a:off x="0" y="265"/>
          <a:ext cx="8563232" cy="104170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Development Description </a:t>
          </a:r>
          <a:r>
            <a:rPr lang="en-US" sz="2400" kern="1200" dirty="0"/>
            <a:t>construction type, #buildings, #units, gross rents, &amp; population served</a:t>
          </a:r>
        </a:p>
      </dsp:txBody>
      <dsp:txXfrm>
        <a:off x="50852" y="51117"/>
        <a:ext cx="8461528" cy="939998"/>
      </dsp:txXfrm>
    </dsp:sp>
    <dsp:sp modelId="{25E0EF44-619C-43F2-BA2D-025B27C0C37D}">
      <dsp:nvSpPr>
        <dsp:cNvPr id="0" name=""/>
        <dsp:cNvSpPr/>
      </dsp:nvSpPr>
      <dsp:spPr>
        <a:xfrm>
          <a:off x="0" y="1052612"/>
          <a:ext cx="8563232" cy="104170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Site Location Description </a:t>
          </a:r>
          <a:r>
            <a:rPr lang="en-US" sz="2400" kern="1200" dirty="0"/>
            <a:t>include area map and site photos.</a:t>
          </a:r>
        </a:p>
      </dsp:txBody>
      <dsp:txXfrm>
        <a:off x="50852" y="1103464"/>
        <a:ext cx="8461528" cy="939998"/>
      </dsp:txXfrm>
    </dsp:sp>
    <dsp:sp modelId="{915270C4-80FD-46E7-945E-1906C093890C}">
      <dsp:nvSpPr>
        <dsp:cNvPr id="0" name=""/>
        <dsp:cNvSpPr/>
      </dsp:nvSpPr>
      <dsp:spPr>
        <a:xfrm>
          <a:off x="0" y="2082137"/>
          <a:ext cx="8563232" cy="104170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Market Area Description </a:t>
          </a:r>
          <a:r>
            <a:rPr lang="en-US" sz="2400" kern="1200" dirty="0"/>
            <a:t>include map showing nearest full-service grocery, pharmacy, school, and comparable developments</a:t>
          </a:r>
        </a:p>
      </dsp:txBody>
      <dsp:txXfrm>
        <a:off x="50852" y="2132989"/>
        <a:ext cx="8461528" cy="939998"/>
      </dsp:txXfrm>
    </dsp:sp>
    <dsp:sp modelId="{EF366ECC-8BF1-44A2-B64A-61A6488ACC3F}">
      <dsp:nvSpPr>
        <dsp:cNvPr id="0" name=""/>
        <dsp:cNvSpPr/>
      </dsp:nvSpPr>
      <dsp:spPr>
        <a:xfrm>
          <a:off x="0" y="3157307"/>
          <a:ext cx="8563232" cy="104170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Market Area Economy </a:t>
          </a:r>
          <a:r>
            <a:rPr lang="en-US" sz="2400" kern="1200" dirty="0"/>
            <a:t>workforce numbers and anticipated incomes as relevant to the development's targeted income group</a:t>
          </a:r>
        </a:p>
      </dsp:txBody>
      <dsp:txXfrm>
        <a:off x="50852" y="3208159"/>
        <a:ext cx="8461528" cy="939998"/>
      </dsp:txXfrm>
    </dsp:sp>
    <dsp:sp modelId="{C6CDA83D-39FC-43D4-8F3F-5F8E93D86C4D}">
      <dsp:nvSpPr>
        <dsp:cNvPr id="0" name=""/>
        <dsp:cNvSpPr/>
      </dsp:nvSpPr>
      <dsp:spPr>
        <a:xfrm>
          <a:off x="0" y="4209654"/>
          <a:ext cx="8563232" cy="104170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Summary Comparable Developments  </a:t>
          </a:r>
          <a:r>
            <a:rPr lang="en-US" sz="2000" kern="1200" dirty="0"/>
            <a:t>Describe existing affordable housing developments by type, driving distance from the subject development, population served, #units by bedroom size, gross rent by unit size, service and on-site amenities, occupancy rate</a:t>
          </a:r>
        </a:p>
      </dsp:txBody>
      <dsp:txXfrm>
        <a:off x="50852" y="4260506"/>
        <a:ext cx="8461528" cy="9399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03B11-A25A-406F-B291-A43F84F00879}">
      <dsp:nvSpPr>
        <dsp:cNvPr id="0" name=""/>
        <dsp:cNvSpPr/>
      </dsp:nvSpPr>
      <dsp:spPr>
        <a:xfrm>
          <a:off x="0" y="45930"/>
          <a:ext cx="7012370" cy="149877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Market strengths/weaknesses (compatibility with surrounding uses; the appropriateness of location; service facilities; on-site amenities; off-site amenities and their driving distance from the development etc.)</a:t>
          </a:r>
        </a:p>
      </dsp:txBody>
      <dsp:txXfrm>
        <a:off x="73164" y="119094"/>
        <a:ext cx="6866042" cy="1352442"/>
      </dsp:txXfrm>
    </dsp:sp>
    <dsp:sp modelId="{10CDB6F6-7331-45D5-A6D3-C1D1C4B1290A}">
      <dsp:nvSpPr>
        <dsp:cNvPr id="0" name=""/>
        <dsp:cNvSpPr/>
      </dsp:nvSpPr>
      <dsp:spPr>
        <a:xfrm>
          <a:off x="0" y="1605180"/>
          <a:ext cx="7012370" cy="149877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Positive and negative attributes and issues that will affect the property's performance and any proposed mitigation or modification to project.</a:t>
          </a:r>
        </a:p>
      </dsp:txBody>
      <dsp:txXfrm>
        <a:off x="73164" y="1678344"/>
        <a:ext cx="6866042" cy="1352442"/>
      </dsp:txXfrm>
    </dsp:sp>
    <dsp:sp modelId="{CAEB60A0-27A3-4A8E-9659-A7760BF2F393}">
      <dsp:nvSpPr>
        <dsp:cNvPr id="0" name=""/>
        <dsp:cNvSpPr/>
      </dsp:nvSpPr>
      <dsp:spPr>
        <a:xfrm>
          <a:off x="0" y="3164430"/>
          <a:ext cx="7012370" cy="149877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Market justification for the proposed development, including the proposed rents by unit and population type.</a:t>
          </a:r>
        </a:p>
      </dsp:txBody>
      <dsp:txXfrm>
        <a:off x="73164" y="3237594"/>
        <a:ext cx="6866042" cy="13524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87D71-F87F-47D4-B01A-FEAFA8D8C47D}">
      <dsp:nvSpPr>
        <dsp:cNvPr id="0" name=""/>
        <dsp:cNvSpPr/>
      </dsp:nvSpPr>
      <dsp:spPr>
        <a:xfrm>
          <a:off x="168341" y="1123285"/>
          <a:ext cx="915248" cy="91524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AFD594-0431-458E-952A-0373B0409BCB}">
      <dsp:nvSpPr>
        <dsp:cNvPr id="0" name=""/>
        <dsp:cNvSpPr/>
      </dsp:nvSpPr>
      <dsp:spPr>
        <a:xfrm>
          <a:off x="360543" y="1315488"/>
          <a:ext cx="530843" cy="53084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1C2C6C-ED8F-41F5-8747-F529C9B53BD9}">
      <dsp:nvSpPr>
        <dsp:cNvPr id="0" name=""/>
        <dsp:cNvSpPr/>
      </dsp:nvSpPr>
      <dsp:spPr>
        <a:xfrm>
          <a:off x="1144490" y="1123285"/>
          <a:ext cx="2427818" cy="91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List and describe projects completed by the organization similar to the proposed project</a:t>
          </a:r>
        </a:p>
      </dsp:txBody>
      <dsp:txXfrm>
        <a:off x="1144490" y="1123285"/>
        <a:ext cx="2427818" cy="915248"/>
      </dsp:txXfrm>
    </dsp:sp>
    <dsp:sp modelId="{DD965BAE-9B77-4F27-9A52-32CB91231759}">
      <dsp:nvSpPr>
        <dsp:cNvPr id="0" name=""/>
        <dsp:cNvSpPr/>
      </dsp:nvSpPr>
      <dsp:spPr>
        <a:xfrm>
          <a:off x="3948215" y="1123285"/>
          <a:ext cx="915248" cy="91524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DC8CF7-8DB2-4370-B4F7-CC95D3CC80E3}">
      <dsp:nvSpPr>
        <dsp:cNvPr id="0" name=""/>
        <dsp:cNvSpPr/>
      </dsp:nvSpPr>
      <dsp:spPr>
        <a:xfrm>
          <a:off x="4140417" y="1315488"/>
          <a:ext cx="530843" cy="5308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AA1B50-2B91-42B5-A71B-02183DC87DAF}">
      <dsp:nvSpPr>
        <dsp:cNvPr id="0" name=""/>
        <dsp:cNvSpPr/>
      </dsp:nvSpPr>
      <dsp:spPr>
        <a:xfrm>
          <a:off x="5059588" y="1123285"/>
          <a:ext cx="2157370" cy="91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List and describe experience of all development team members including consultants (if applicable)</a:t>
          </a:r>
        </a:p>
      </dsp:txBody>
      <dsp:txXfrm>
        <a:off x="5059588" y="1123285"/>
        <a:ext cx="2157370" cy="915248"/>
      </dsp:txXfrm>
    </dsp:sp>
    <dsp:sp modelId="{405895DB-D78D-4A55-B4BE-1A4A723C72C4}">
      <dsp:nvSpPr>
        <dsp:cNvPr id="0" name=""/>
        <dsp:cNvSpPr/>
      </dsp:nvSpPr>
      <dsp:spPr>
        <a:xfrm>
          <a:off x="7592864" y="1123285"/>
          <a:ext cx="915248" cy="91524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7686F4-898F-49A5-B75F-E1C88B499907}">
      <dsp:nvSpPr>
        <dsp:cNvPr id="0" name=""/>
        <dsp:cNvSpPr/>
      </dsp:nvSpPr>
      <dsp:spPr>
        <a:xfrm>
          <a:off x="7785066" y="1315488"/>
          <a:ext cx="530843" cy="5308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125842-0D04-4ACF-8F8B-F8B6637A73FF}">
      <dsp:nvSpPr>
        <dsp:cNvPr id="0" name=""/>
        <dsp:cNvSpPr/>
      </dsp:nvSpPr>
      <dsp:spPr>
        <a:xfrm>
          <a:off x="8704237" y="1123285"/>
          <a:ext cx="2157370" cy="915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Most recent financial statements should show enough liquidity to initiate and complete project</a:t>
          </a:r>
          <a:r>
            <a:rPr lang="en-US" sz="1400" kern="1200" dirty="0"/>
            <a:t>.</a:t>
          </a:r>
        </a:p>
      </dsp:txBody>
      <dsp:txXfrm>
        <a:off x="8704237" y="1123285"/>
        <a:ext cx="2157370" cy="915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27499-1837-4D2E-A3FE-6EAC01D17EB7}">
      <dsp:nvSpPr>
        <dsp:cNvPr id="0" name=""/>
        <dsp:cNvSpPr/>
      </dsp:nvSpPr>
      <dsp:spPr>
        <a:xfrm>
          <a:off x="0" y="1915297"/>
          <a:ext cx="11029950" cy="0"/>
        </a:xfrm>
        <a:prstGeom prst="line">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9BDCA2FB-5C17-4543-9D48-AF35792377FD}">
      <dsp:nvSpPr>
        <dsp:cNvPr id="0" name=""/>
        <dsp:cNvSpPr/>
      </dsp:nvSpPr>
      <dsp:spPr>
        <a:xfrm rot="8100000">
          <a:off x="63086" y="442852"/>
          <a:ext cx="278794" cy="278794"/>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AA00E2-45A8-48B5-8C0E-3CE8EE9FC0D5}">
      <dsp:nvSpPr>
        <dsp:cNvPr id="0" name=""/>
        <dsp:cNvSpPr/>
      </dsp:nvSpPr>
      <dsp:spPr>
        <a:xfrm>
          <a:off x="94058" y="473824"/>
          <a:ext cx="216851" cy="216851"/>
        </a:xfrm>
        <a:prstGeom prst="ellipse">
          <a:avLst/>
        </a:prstGeom>
        <a:solidFill>
          <a:schemeClr val="lt1">
            <a:alpha val="90000"/>
            <a:hueOff val="0"/>
            <a:satOff val="0"/>
            <a:lumOff val="0"/>
            <a:alphaOff val="0"/>
          </a:schemeClr>
        </a:solidFill>
        <a:ln w="22225" cap="rnd" cmpd="sng" algn="ctr">
          <a:noFill/>
          <a:prstDash val="solid"/>
          <a:miter lim="800000"/>
        </a:ln>
        <a:effectLst/>
      </dsp:spPr>
      <dsp:style>
        <a:lnRef idx="2">
          <a:scrgbClr r="0" g="0" b="0"/>
        </a:lnRef>
        <a:fillRef idx="1">
          <a:scrgbClr r="0" g="0" b="0"/>
        </a:fillRef>
        <a:effectRef idx="0">
          <a:scrgbClr r="0" g="0" b="0"/>
        </a:effectRef>
        <a:fontRef idx="minor"/>
      </dsp:style>
    </dsp:sp>
    <dsp:sp modelId="{25A6EBFE-CFB7-442E-88CA-10F49E6CC9AE}">
      <dsp:nvSpPr>
        <dsp:cNvPr id="0" name=""/>
        <dsp:cNvSpPr/>
      </dsp:nvSpPr>
      <dsp:spPr>
        <a:xfrm>
          <a:off x="399621" y="781441"/>
          <a:ext cx="1813868" cy="1133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t>NOFA published </a:t>
          </a:r>
        </a:p>
      </dsp:txBody>
      <dsp:txXfrm>
        <a:off x="399621" y="781441"/>
        <a:ext cx="1813868" cy="1133856"/>
      </dsp:txXfrm>
    </dsp:sp>
    <dsp:sp modelId="{7D561C90-F192-40F9-9C7D-8643091D3331}">
      <dsp:nvSpPr>
        <dsp:cNvPr id="0" name=""/>
        <dsp:cNvSpPr/>
      </dsp:nvSpPr>
      <dsp:spPr>
        <a:xfrm>
          <a:off x="399621" y="383059"/>
          <a:ext cx="1813868" cy="39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 Jan, 2024</a:t>
          </a:r>
        </a:p>
      </dsp:txBody>
      <dsp:txXfrm>
        <a:off x="399621" y="383059"/>
        <a:ext cx="1813868" cy="398381"/>
      </dsp:txXfrm>
    </dsp:sp>
    <dsp:sp modelId="{AE13FE89-067D-4EB6-AE12-FAC3E90ED6EB}">
      <dsp:nvSpPr>
        <dsp:cNvPr id="0" name=""/>
        <dsp:cNvSpPr/>
      </dsp:nvSpPr>
      <dsp:spPr>
        <a:xfrm>
          <a:off x="202484" y="781441"/>
          <a:ext cx="0" cy="1133856"/>
        </a:xfrm>
        <a:prstGeom prst="line">
          <a:avLst/>
        </a:prstGeom>
        <a:noFill/>
        <a:ln w="12700" cap="rnd"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E8F5CEA-5635-482D-9072-CBF3CC01708D}">
      <dsp:nvSpPr>
        <dsp:cNvPr id="0" name=""/>
        <dsp:cNvSpPr/>
      </dsp:nvSpPr>
      <dsp:spPr>
        <a:xfrm>
          <a:off x="169052" y="1879443"/>
          <a:ext cx="70969" cy="71708"/>
        </a:xfrm>
        <a:prstGeom prst="ellipse">
          <a:avLst/>
        </a:prstGeom>
        <a:solidFill>
          <a:schemeClr val="accent2">
            <a:hueOff val="0"/>
            <a:satOff val="0"/>
            <a:lumOff val="0"/>
            <a:alphaOff val="0"/>
          </a:schemeClr>
        </a:solidFill>
        <a:ln w="6350" cap="rnd"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D10652-337B-47CC-9445-FECC245E0B47}">
      <dsp:nvSpPr>
        <dsp:cNvPr id="0" name=""/>
        <dsp:cNvSpPr/>
      </dsp:nvSpPr>
      <dsp:spPr>
        <a:xfrm rot="18900000">
          <a:off x="1167158" y="3108947"/>
          <a:ext cx="278794" cy="278794"/>
        </a:xfrm>
        <a:prstGeom prst="teardrop">
          <a:avLst>
            <a:gd name="adj" fmla="val 115000"/>
          </a:avLst>
        </a:prstGeom>
        <a:solidFill>
          <a:schemeClr val="accent2">
            <a:hueOff val="-181920"/>
            <a:satOff val="-10491"/>
            <a:lumOff val="1078"/>
            <a:alphaOff val="0"/>
          </a:schemeClr>
        </a:solidFill>
        <a:ln w="12700" cap="flat" cmpd="sng" algn="ctr">
          <a:solidFill>
            <a:schemeClr val="accent2">
              <a:hueOff val="-181920"/>
              <a:satOff val="-10491"/>
              <a:lumOff val="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07809A-D715-49C7-898F-FD9AC7634DA2}">
      <dsp:nvSpPr>
        <dsp:cNvPr id="0" name=""/>
        <dsp:cNvSpPr/>
      </dsp:nvSpPr>
      <dsp:spPr>
        <a:xfrm>
          <a:off x="1198130" y="3139918"/>
          <a:ext cx="216851" cy="216851"/>
        </a:xfrm>
        <a:prstGeom prst="ellipse">
          <a:avLst/>
        </a:prstGeom>
        <a:solidFill>
          <a:schemeClr val="lt1">
            <a:alpha val="90000"/>
            <a:hueOff val="0"/>
            <a:satOff val="0"/>
            <a:lumOff val="0"/>
            <a:alphaOff val="0"/>
          </a:schemeClr>
        </a:solidFill>
        <a:ln w="22225" cap="rnd" cmpd="sng" algn="ctr">
          <a:noFill/>
          <a:prstDash val="solid"/>
          <a:miter lim="800000"/>
        </a:ln>
        <a:effectLst/>
      </dsp:spPr>
      <dsp:style>
        <a:lnRef idx="2">
          <a:scrgbClr r="0" g="0" b="0"/>
        </a:lnRef>
        <a:fillRef idx="1">
          <a:scrgbClr r="0" g="0" b="0"/>
        </a:fillRef>
        <a:effectRef idx="0">
          <a:scrgbClr r="0" g="0" b="0"/>
        </a:effectRef>
        <a:fontRef idx="minor"/>
      </dsp:style>
    </dsp:sp>
    <dsp:sp modelId="{2DDCC5A8-EEEC-4E9F-8AB1-2020173BD659}">
      <dsp:nvSpPr>
        <dsp:cNvPr id="0" name=""/>
        <dsp:cNvSpPr/>
      </dsp:nvSpPr>
      <dsp:spPr>
        <a:xfrm>
          <a:off x="1503693" y="1915297"/>
          <a:ext cx="1813868" cy="1133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t>Training –  Thursday January 18, 2024</a:t>
          </a:r>
        </a:p>
      </dsp:txBody>
      <dsp:txXfrm>
        <a:off x="1503693" y="1915297"/>
        <a:ext cx="1813868" cy="1133856"/>
      </dsp:txXfrm>
    </dsp:sp>
    <dsp:sp modelId="{1769FB90-5786-4080-B7BF-C7DFF4255313}">
      <dsp:nvSpPr>
        <dsp:cNvPr id="0" name=""/>
        <dsp:cNvSpPr/>
      </dsp:nvSpPr>
      <dsp:spPr>
        <a:xfrm>
          <a:off x="1503693" y="3049153"/>
          <a:ext cx="1813868" cy="39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Today </a:t>
          </a:r>
        </a:p>
      </dsp:txBody>
      <dsp:txXfrm>
        <a:off x="1503693" y="3049153"/>
        <a:ext cx="1813868" cy="398381"/>
      </dsp:txXfrm>
    </dsp:sp>
    <dsp:sp modelId="{D6A3212A-A323-407E-809D-51BC4036E90C}">
      <dsp:nvSpPr>
        <dsp:cNvPr id="0" name=""/>
        <dsp:cNvSpPr/>
      </dsp:nvSpPr>
      <dsp:spPr>
        <a:xfrm>
          <a:off x="1306556" y="1915297"/>
          <a:ext cx="0" cy="1133856"/>
        </a:xfrm>
        <a:prstGeom prst="line">
          <a:avLst/>
        </a:prstGeom>
        <a:noFill/>
        <a:ln w="12700" cap="rnd" cmpd="sng" algn="ctr">
          <a:solidFill>
            <a:schemeClr val="accent2">
              <a:hueOff val="467862"/>
              <a:satOff val="663"/>
              <a:lumOff val="2279"/>
              <a:alphaOff val="0"/>
            </a:schemeClr>
          </a:solidFill>
          <a:prstDash val="dash"/>
          <a:miter lim="800000"/>
        </a:ln>
        <a:effectLst/>
      </dsp:spPr>
      <dsp:style>
        <a:lnRef idx="1">
          <a:scrgbClr r="0" g="0" b="0"/>
        </a:lnRef>
        <a:fillRef idx="0">
          <a:scrgbClr r="0" g="0" b="0"/>
        </a:fillRef>
        <a:effectRef idx="0">
          <a:scrgbClr r="0" g="0" b="0"/>
        </a:effectRef>
        <a:fontRef idx="minor"/>
      </dsp:style>
    </dsp:sp>
    <dsp:sp modelId="{4B807F4E-F582-4329-BED3-F5170DB8D08D}">
      <dsp:nvSpPr>
        <dsp:cNvPr id="0" name=""/>
        <dsp:cNvSpPr/>
      </dsp:nvSpPr>
      <dsp:spPr>
        <a:xfrm>
          <a:off x="1273124" y="1879443"/>
          <a:ext cx="70969" cy="71708"/>
        </a:xfrm>
        <a:prstGeom prst="ellipse">
          <a:avLst/>
        </a:prstGeom>
        <a:solidFill>
          <a:schemeClr val="accent2">
            <a:hueOff val="467862"/>
            <a:satOff val="663"/>
            <a:lumOff val="2279"/>
            <a:alphaOff val="0"/>
          </a:schemeClr>
        </a:solidFill>
        <a:ln w="6350" cap="rnd"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E8E9F0-2964-489C-98F4-1AD422FC5CE5}">
      <dsp:nvSpPr>
        <dsp:cNvPr id="0" name=""/>
        <dsp:cNvSpPr/>
      </dsp:nvSpPr>
      <dsp:spPr>
        <a:xfrm rot="8100000">
          <a:off x="2271230" y="442852"/>
          <a:ext cx="278794" cy="278794"/>
        </a:xfrm>
        <a:prstGeom prst="teardrop">
          <a:avLst>
            <a:gd name="adj" fmla="val 115000"/>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7ACA84-F492-49E5-93EA-9A58CE37B607}">
      <dsp:nvSpPr>
        <dsp:cNvPr id="0" name=""/>
        <dsp:cNvSpPr/>
      </dsp:nvSpPr>
      <dsp:spPr>
        <a:xfrm>
          <a:off x="2302202" y="473824"/>
          <a:ext cx="216851" cy="216851"/>
        </a:xfrm>
        <a:prstGeom prst="ellipse">
          <a:avLst/>
        </a:prstGeom>
        <a:solidFill>
          <a:schemeClr val="lt1">
            <a:alpha val="90000"/>
            <a:hueOff val="0"/>
            <a:satOff val="0"/>
            <a:lumOff val="0"/>
            <a:alphaOff val="0"/>
          </a:schemeClr>
        </a:solidFill>
        <a:ln w="22225" cap="rnd" cmpd="sng" algn="ctr">
          <a:noFill/>
          <a:prstDash val="solid"/>
          <a:miter lim="800000"/>
        </a:ln>
        <a:effectLst/>
      </dsp:spPr>
      <dsp:style>
        <a:lnRef idx="2">
          <a:scrgbClr r="0" g="0" b="0"/>
        </a:lnRef>
        <a:fillRef idx="1">
          <a:scrgbClr r="0" g="0" b="0"/>
        </a:fillRef>
        <a:effectRef idx="0">
          <a:scrgbClr r="0" g="0" b="0"/>
        </a:effectRef>
        <a:fontRef idx="minor"/>
      </dsp:style>
    </dsp:sp>
    <dsp:sp modelId="{E7C82963-74F0-451C-9740-19E7FA29CBA2}">
      <dsp:nvSpPr>
        <dsp:cNvPr id="0" name=""/>
        <dsp:cNvSpPr/>
      </dsp:nvSpPr>
      <dsp:spPr>
        <a:xfrm>
          <a:off x="2607766" y="781441"/>
          <a:ext cx="1813868" cy="1133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t>Electronic Submission link request deadline</a:t>
          </a:r>
        </a:p>
      </dsp:txBody>
      <dsp:txXfrm>
        <a:off x="2607766" y="781441"/>
        <a:ext cx="1813868" cy="1133856"/>
      </dsp:txXfrm>
    </dsp:sp>
    <dsp:sp modelId="{6F003855-09CB-46EA-9D83-7731052C783D}">
      <dsp:nvSpPr>
        <dsp:cNvPr id="0" name=""/>
        <dsp:cNvSpPr/>
      </dsp:nvSpPr>
      <dsp:spPr>
        <a:xfrm>
          <a:off x="2607766" y="383059"/>
          <a:ext cx="1813868" cy="39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Feb 8, 2024</a:t>
          </a:r>
        </a:p>
      </dsp:txBody>
      <dsp:txXfrm>
        <a:off x="2607766" y="383059"/>
        <a:ext cx="1813868" cy="398381"/>
      </dsp:txXfrm>
    </dsp:sp>
    <dsp:sp modelId="{FA407B30-26BA-4DA7-AC0D-483BA495E009}">
      <dsp:nvSpPr>
        <dsp:cNvPr id="0" name=""/>
        <dsp:cNvSpPr/>
      </dsp:nvSpPr>
      <dsp:spPr>
        <a:xfrm>
          <a:off x="2410628" y="781441"/>
          <a:ext cx="0" cy="1133856"/>
        </a:xfrm>
        <a:prstGeom prst="line">
          <a:avLst/>
        </a:prstGeom>
        <a:noFill/>
        <a:ln w="12700" cap="rnd" cmpd="sng" algn="ctr">
          <a:solidFill>
            <a:schemeClr val="accent2">
              <a:hueOff val="935724"/>
              <a:satOff val="1327"/>
              <a:lumOff val="4559"/>
              <a:alphaOff val="0"/>
            </a:schemeClr>
          </a:solidFill>
          <a:prstDash val="dash"/>
          <a:miter lim="800000"/>
        </a:ln>
        <a:effectLst/>
      </dsp:spPr>
      <dsp:style>
        <a:lnRef idx="1">
          <a:scrgbClr r="0" g="0" b="0"/>
        </a:lnRef>
        <a:fillRef idx="0">
          <a:scrgbClr r="0" g="0" b="0"/>
        </a:fillRef>
        <a:effectRef idx="0">
          <a:scrgbClr r="0" g="0" b="0"/>
        </a:effectRef>
        <a:fontRef idx="minor"/>
      </dsp:style>
    </dsp:sp>
    <dsp:sp modelId="{15495546-BECB-4F23-803C-F939A683C2BD}">
      <dsp:nvSpPr>
        <dsp:cNvPr id="0" name=""/>
        <dsp:cNvSpPr/>
      </dsp:nvSpPr>
      <dsp:spPr>
        <a:xfrm>
          <a:off x="2377196" y="1879443"/>
          <a:ext cx="70969" cy="71708"/>
        </a:xfrm>
        <a:prstGeom prst="ellipse">
          <a:avLst/>
        </a:prstGeom>
        <a:solidFill>
          <a:schemeClr val="accent2">
            <a:hueOff val="935724"/>
            <a:satOff val="1327"/>
            <a:lumOff val="4559"/>
            <a:alphaOff val="0"/>
          </a:schemeClr>
        </a:solidFill>
        <a:ln w="6350" cap="rnd"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4E8117-5BD0-4748-98CC-1E2ABA89EFFC}">
      <dsp:nvSpPr>
        <dsp:cNvPr id="0" name=""/>
        <dsp:cNvSpPr/>
      </dsp:nvSpPr>
      <dsp:spPr>
        <a:xfrm rot="18900000">
          <a:off x="3375302" y="3108947"/>
          <a:ext cx="278794" cy="278794"/>
        </a:xfrm>
        <a:prstGeom prst="teardrop">
          <a:avLst>
            <a:gd name="adj" fmla="val 115000"/>
          </a:avLst>
        </a:prstGeom>
        <a:solidFill>
          <a:schemeClr val="accent2">
            <a:hueOff val="-545761"/>
            <a:satOff val="-31473"/>
            <a:lumOff val="3235"/>
            <a:alphaOff val="0"/>
          </a:schemeClr>
        </a:solidFill>
        <a:ln w="12700" cap="flat" cmpd="sng" algn="ctr">
          <a:solidFill>
            <a:schemeClr val="accent2">
              <a:hueOff val="-545761"/>
              <a:satOff val="-31473"/>
              <a:lumOff val="3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22BA2F-D4C5-4D3E-8830-3B1CBD03F7CA}">
      <dsp:nvSpPr>
        <dsp:cNvPr id="0" name=""/>
        <dsp:cNvSpPr/>
      </dsp:nvSpPr>
      <dsp:spPr>
        <a:xfrm>
          <a:off x="3406274" y="3139918"/>
          <a:ext cx="216851" cy="216851"/>
        </a:xfrm>
        <a:prstGeom prst="ellipse">
          <a:avLst/>
        </a:prstGeom>
        <a:solidFill>
          <a:schemeClr val="lt1">
            <a:alpha val="90000"/>
            <a:hueOff val="0"/>
            <a:satOff val="0"/>
            <a:lumOff val="0"/>
            <a:alphaOff val="0"/>
          </a:schemeClr>
        </a:solidFill>
        <a:ln w="22225" cap="rnd" cmpd="sng" algn="ctr">
          <a:noFill/>
          <a:prstDash val="solid"/>
          <a:miter lim="800000"/>
        </a:ln>
        <a:effectLst/>
      </dsp:spPr>
      <dsp:style>
        <a:lnRef idx="2">
          <a:scrgbClr r="0" g="0" b="0"/>
        </a:lnRef>
        <a:fillRef idx="1">
          <a:scrgbClr r="0" g="0" b="0"/>
        </a:fillRef>
        <a:effectRef idx="0">
          <a:scrgbClr r="0" g="0" b="0"/>
        </a:effectRef>
        <a:fontRef idx="minor"/>
      </dsp:style>
    </dsp:sp>
    <dsp:sp modelId="{A1EC240C-AA2F-460F-9BFA-E865E0301688}">
      <dsp:nvSpPr>
        <dsp:cNvPr id="0" name=""/>
        <dsp:cNvSpPr/>
      </dsp:nvSpPr>
      <dsp:spPr>
        <a:xfrm>
          <a:off x="3711838" y="1915297"/>
          <a:ext cx="1813868" cy="1133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t>Application Review and Scoring</a:t>
          </a:r>
        </a:p>
      </dsp:txBody>
      <dsp:txXfrm>
        <a:off x="3711838" y="1915297"/>
        <a:ext cx="1813868" cy="1133856"/>
      </dsp:txXfrm>
    </dsp:sp>
    <dsp:sp modelId="{E70D46E3-9DD3-4DBF-AA16-D966D95FBB15}">
      <dsp:nvSpPr>
        <dsp:cNvPr id="0" name=""/>
        <dsp:cNvSpPr/>
      </dsp:nvSpPr>
      <dsp:spPr>
        <a:xfrm>
          <a:off x="3711838" y="3049153"/>
          <a:ext cx="1813868" cy="39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 February 2024 </a:t>
          </a:r>
        </a:p>
      </dsp:txBody>
      <dsp:txXfrm>
        <a:off x="3711838" y="3049153"/>
        <a:ext cx="1813868" cy="398381"/>
      </dsp:txXfrm>
    </dsp:sp>
    <dsp:sp modelId="{07E1BA06-AE7E-431B-A612-2D15832652DB}">
      <dsp:nvSpPr>
        <dsp:cNvPr id="0" name=""/>
        <dsp:cNvSpPr/>
      </dsp:nvSpPr>
      <dsp:spPr>
        <a:xfrm>
          <a:off x="3514700" y="1915297"/>
          <a:ext cx="0" cy="1133856"/>
        </a:xfrm>
        <a:prstGeom prst="line">
          <a:avLst/>
        </a:prstGeom>
        <a:noFill/>
        <a:ln w="12700" cap="rnd" cmpd="sng" algn="ctr">
          <a:solidFill>
            <a:schemeClr val="accent2">
              <a:hueOff val="1403586"/>
              <a:satOff val="1990"/>
              <a:lumOff val="6838"/>
              <a:alphaOff val="0"/>
            </a:schemeClr>
          </a:solidFill>
          <a:prstDash val="dash"/>
          <a:miter lim="800000"/>
        </a:ln>
        <a:effectLst/>
      </dsp:spPr>
      <dsp:style>
        <a:lnRef idx="1">
          <a:scrgbClr r="0" g="0" b="0"/>
        </a:lnRef>
        <a:fillRef idx="0">
          <a:scrgbClr r="0" g="0" b="0"/>
        </a:fillRef>
        <a:effectRef idx="0">
          <a:scrgbClr r="0" g="0" b="0"/>
        </a:effectRef>
        <a:fontRef idx="minor"/>
      </dsp:style>
    </dsp:sp>
    <dsp:sp modelId="{254A5B6A-8DB6-404F-80CC-9709B2DA1E56}">
      <dsp:nvSpPr>
        <dsp:cNvPr id="0" name=""/>
        <dsp:cNvSpPr/>
      </dsp:nvSpPr>
      <dsp:spPr>
        <a:xfrm>
          <a:off x="3481268" y="1879443"/>
          <a:ext cx="70969" cy="71708"/>
        </a:xfrm>
        <a:prstGeom prst="ellipse">
          <a:avLst/>
        </a:prstGeom>
        <a:solidFill>
          <a:schemeClr val="accent2">
            <a:hueOff val="1403586"/>
            <a:satOff val="1990"/>
            <a:lumOff val="6838"/>
            <a:alphaOff val="0"/>
          </a:schemeClr>
        </a:solidFill>
        <a:ln w="6350" cap="rnd"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804667-DC66-4EC5-B092-D1CFFCB0A390}">
      <dsp:nvSpPr>
        <dsp:cNvPr id="0" name=""/>
        <dsp:cNvSpPr/>
      </dsp:nvSpPr>
      <dsp:spPr>
        <a:xfrm rot="8100000">
          <a:off x="4479375" y="442852"/>
          <a:ext cx="278794" cy="278794"/>
        </a:xfrm>
        <a:prstGeom prst="teardrop">
          <a:avLst>
            <a:gd name="adj" fmla="val 11500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BF8AA5-0A7E-4666-B4BC-B4453A2852DA}">
      <dsp:nvSpPr>
        <dsp:cNvPr id="0" name=""/>
        <dsp:cNvSpPr/>
      </dsp:nvSpPr>
      <dsp:spPr>
        <a:xfrm>
          <a:off x="4510346" y="473824"/>
          <a:ext cx="216851" cy="216851"/>
        </a:xfrm>
        <a:prstGeom prst="ellipse">
          <a:avLst/>
        </a:prstGeom>
        <a:solidFill>
          <a:schemeClr val="lt1">
            <a:alpha val="90000"/>
            <a:hueOff val="0"/>
            <a:satOff val="0"/>
            <a:lumOff val="0"/>
            <a:alphaOff val="0"/>
          </a:schemeClr>
        </a:solidFill>
        <a:ln w="22225" cap="rnd" cmpd="sng" algn="ctr">
          <a:noFill/>
          <a:prstDash val="solid"/>
          <a:miter lim="800000"/>
        </a:ln>
        <a:effectLst/>
      </dsp:spPr>
      <dsp:style>
        <a:lnRef idx="2">
          <a:scrgbClr r="0" g="0" b="0"/>
        </a:lnRef>
        <a:fillRef idx="1">
          <a:scrgbClr r="0" g="0" b="0"/>
        </a:fillRef>
        <a:effectRef idx="0">
          <a:scrgbClr r="0" g="0" b="0"/>
        </a:effectRef>
        <a:fontRef idx="minor"/>
      </dsp:style>
    </dsp:sp>
    <dsp:sp modelId="{863A9C98-5A36-4F91-8C13-239E48E5C598}">
      <dsp:nvSpPr>
        <dsp:cNvPr id="0" name=""/>
        <dsp:cNvSpPr/>
      </dsp:nvSpPr>
      <dsp:spPr>
        <a:xfrm>
          <a:off x="4815910" y="781441"/>
          <a:ext cx="1813868" cy="1133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t>GCRA Admin Committee and Board approval  </a:t>
          </a:r>
        </a:p>
      </dsp:txBody>
      <dsp:txXfrm>
        <a:off x="4815910" y="781441"/>
        <a:ext cx="1813868" cy="1133856"/>
      </dsp:txXfrm>
    </dsp:sp>
    <dsp:sp modelId="{21819B53-6C2C-4B6F-A014-F4859AFC9031}">
      <dsp:nvSpPr>
        <dsp:cNvPr id="0" name=""/>
        <dsp:cNvSpPr/>
      </dsp:nvSpPr>
      <dsp:spPr>
        <a:xfrm>
          <a:off x="4815910" y="383059"/>
          <a:ext cx="1813868" cy="39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 March 12 and 26, 2024</a:t>
          </a:r>
        </a:p>
      </dsp:txBody>
      <dsp:txXfrm>
        <a:off x="4815910" y="383059"/>
        <a:ext cx="1813868" cy="398381"/>
      </dsp:txXfrm>
    </dsp:sp>
    <dsp:sp modelId="{873ECBB3-DCBE-4628-A61D-AC6FF248A8B6}">
      <dsp:nvSpPr>
        <dsp:cNvPr id="0" name=""/>
        <dsp:cNvSpPr/>
      </dsp:nvSpPr>
      <dsp:spPr>
        <a:xfrm>
          <a:off x="4618772" y="781441"/>
          <a:ext cx="0" cy="1133856"/>
        </a:xfrm>
        <a:prstGeom prst="line">
          <a:avLst/>
        </a:prstGeom>
        <a:noFill/>
        <a:ln w="12700" cap="rnd" cmpd="sng" algn="ctr">
          <a:solidFill>
            <a:schemeClr val="accent2">
              <a:hueOff val="1871448"/>
              <a:satOff val="2654"/>
              <a:lumOff val="9118"/>
              <a:alphaOff val="0"/>
            </a:schemeClr>
          </a:solidFill>
          <a:prstDash val="dash"/>
          <a:miter lim="800000"/>
        </a:ln>
        <a:effectLst/>
      </dsp:spPr>
      <dsp:style>
        <a:lnRef idx="1">
          <a:scrgbClr r="0" g="0" b="0"/>
        </a:lnRef>
        <a:fillRef idx="0">
          <a:scrgbClr r="0" g="0" b="0"/>
        </a:fillRef>
        <a:effectRef idx="0">
          <a:scrgbClr r="0" g="0" b="0"/>
        </a:effectRef>
        <a:fontRef idx="minor"/>
      </dsp:style>
    </dsp:sp>
    <dsp:sp modelId="{E644CEDC-19CB-4AD3-AD6F-835317B461E9}">
      <dsp:nvSpPr>
        <dsp:cNvPr id="0" name=""/>
        <dsp:cNvSpPr/>
      </dsp:nvSpPr>
      <dsp:spPr>
        <a:xfrm>
          <a:off x="4585340" y="1879443"/>
          <a:ext cx="70969" cy="71708"/>
        </a:xfrm>
        <a:prstGeom prst="ellipse">
          <a:avLst/>
        </a:prstGeom>
        <a:solidFill>
          <a:schemeClr val="accent2">
            <a:hueOff val="1871448"/>
            <a:satOff val="2654"/>
            <a:lumOff val="9118"/>
            <a:alphaOff val="0"/>
          </a:schemeClr>
        </a:solidFill>
        <a:ln w="6350" cap="rnd"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7443AC-2EDC-4908-B4EA-4760ADD9F26C}">
      <dsp:nvSpPr>
        <dsp:cNvPr id="0" name=""/>
        <dsp:cNvSpPr/>
      </dsp:nvSpPr>
      <dsp:spPr>
        <a:xfrm rot="18900000">
          <a:off x="5583447" y="3108947"/>
          <a:ext cx="278794" cy="278794"/>
        </a:xfrm>
        <a:prstGeom prst="teardrop">
          <a:avLst>
            <a:gd name="adj" fmla="val 115000"/>
          </a:avLst>
        </a:prstGeom>
        <a:solidFill>
          <a:schemeClr val="accent2">
            <a:hueOff val="-909602"/>
            <a:satOff val="-52455"/>
            <a:lumOff val="5392"/>
            <a:alphaOff val="0"/>
          </a:schemeClr>
        </a:solidFill>
        <a:ln w="12700" cap="flat" cmpd="sng" algn="ctr">
          <a:solidFill>
            <a:schemeClr val="accent2">
              <a:hueOff val="-909602"/>
              <a:satOff val="-52455"/>
              <a:lumOff val="5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245394-02EE-480D-95AE-EF38321A799F}">
      <dsp:nvSpPr>
        <dsp:cNvPr id="0" name=""/>
        <dsp:cNvSpPr/>
      </dsp:nvSpPr>
      <dsp:spPr>
        <a:xfrm>
          <a:off x="5614418" y="3139918"/>
          <a:ext cx="216851" cy="216851"/>
        </a:xfrm>
        <a:prstGeom prst="ellipse">
          <a:avLst/>
        </a:prstGeom>
        <a:solidFill>
          <a:schemeClr val="lt1">
            <a:alpha val="90000"/>
            <a:hueOff val="0"/>
            <a:satOff val="0"/>
            <a:lumOff val="0"/>
            <a:alphaOff val="0"/>
          </a:schemeClr>
        </a:solidFill>
        <a:ln w="22225" cap="rnd" cmpd="sng" algn="ctr">
          <a:noFill/>
          <a:prstDash val="solid"/>
          <a:miter lim="800000"/>
        </a:ln>
        <a:effectLst/>
      </dsp:spPr>
      <dsp:style>
        <a:lnRef idx="2">
          <a:scrgbClr r="0" g="0" b="0"/>
        </a:lnRef>
        <a:fillRef idx="1">
          <a:scrgbClr r="0" g="0" b="0"/>
        </a:fillRef>
        <a:effectRef idx="0">
          <a:scrgbClr r="0" g="0" b="0"/>
        </a:effectRef>
        <a:fontRef idx="minor"/>
      </dsp:style>
    </dsp:sp>
    <dsp:sp modelId="{B5DAD27C-7F74-4C78-82D1-30C0C592C9B8}">
      <dsp:nvSpPr>
        <dsp:cNvPr id="0" name=""/>
        <dsp:cNvSpPr/>
      </dsp:nvSpPr>
      <dsp:spPr>
        <a:xfrm>
          <a:off x="5919982" y="1915297"/>
          <a:ext cx="1813868" cy="1133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t>Greenville County Council - Finance &amp; Committee of the  whole approval </a:t>
          </a:r>
        </a:p>
      </dsp:txBody>
      <dsp:txXfrm>
        <a:off x="5919982" y="1915297"/>
        <a:ext cx="1813868" cy="1133856"/>
      </dsp:txXfrm>
    </dsp:sp>
    <dsp:sp modelId="{ADC05CAA-A158-4C36-854D-3AEB0938932C}">
      <dsp:nvSpPr>
        <dsp:cNvPr id="0" name=""/>
        <dsp:cNvSpPr/>
      </dsp:nvSpPr>
      <dsp:spPr>
        <a:xfrm>
          <a:off x="5919982" y="3049153"/>
          <a:ext cx="1813868" cy="39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April 2024</a:t>
          </a:r>
        </a:p>
      </dsp:txBody>
      <dsp:txXfrm>
        <a:off x="5919982" y="3049153"/>
        <a:ext cx="1813868" cy="398381"/>
      </dsp:txXfrm>
    </dsp:sp>
    <dsp:sp modelId="{5A5BA94E-D024-48A2-B093-3C5A5180CDF5}">
      <dsp:nvSpPr>
        <dsp:cNvPr id="0" name=""/>
        <dsp:cNvSpPr/>
      </dsp:nvSpPr>
      <dsp:spPr>
        <a:xfrm>
          <a:off x="5722844" y="1915297"/>
          <a:ext cx="0" cy="1133856"/>
        </a:xfrm>
        <a:prstGeom prst="line">
          <a:avLst/>
        </a:prstGeom>
        <a:noFill/>
        <a:ln w="12700" cap="rnd" cmpd="sng" algn="ctr">
          <a:solidFill>
            <a:schemeClr val="accent2">
              <a:hueOff val="2339311"/>
              <a:satOff val="3317"/>
              <a:lumOff val="11397"/>
              <a:alphaOff val="0"/>
            </a:schemeClr>
          </a:solidFill>
          <a:prstDash val="dash"/>
          <a:miter lim="800000"/>
        </a:ln>
        <a:effectLst/>
      </dsp:spPr>
      <dsp:style>
        <a:lnRef idx="1">
          <a:scrgbClr r="0" g="0" b="0"/>
        </a:lnRef>
        <a:fillRef idx="0">
          <a:scrgbClr r="0" g="0" b="0"/>
        </a:fillRef>
        <a:effectRef idx="0">
          <a:scrgbClr r="0" g="0" b="0"/>
        </a:effectRef>
        <a:fontRef idx="minor"/>
      </dsp:style>
    </dsp:sp>
    <dsp:sp modelId="{2757C089-51DC-46FE-ACCF-6405DDE6D618}">
      <dsp:nvSpPr>
        <dsp:cNvPr id="0" name=""/>
        <dsp:cNvSpPr/>
      </dsp:nvSpPr>
      <dsp:spPr>
        <a:xfrm>
          <a:off x="5689413" y="1879443"/>
          <a:ext cx="70969" cy="71708"/>
        </a:xfrm>
        <a:prstGeom prst="ellipse">
          <a:avLst/>
        </a:prstGeom>
        <a:solidFill>
          <a:schemeClr val="accent2">
            <a:hueOff val="2339311"/>
            <a:satOff val="3317"/>
            <a:lumOff val="11397"/>
            <a:alphaOff val="0"/>
          </a:schemeClr>
        </a:solidFill>
        <a:ln w="6350" cap="rnd"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610A9B-B18D-4C85-9477-2C56024B783D}">
      <dsp:nvSpPr>
        <dsp:cNvPr id="0" name=""/>
        <dsp:cNvSpPr/>
      </dsp:nvSpPr>
      <dsp:spPr>
        <a:xfrm rot="8100000">
          <a:off x="6687485" y="442933"/>
          <a:ext cx="278633" cy="278633"/>
        </a:xfrm>
        <a:prstGeom prst="teardrop">
          <a:avLst>
            <a:gd name="adj" fmla="val 115000"/>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9ACAB8-1FF1-408A-8CC9-C4DCC5A18BCB}">
      <dsp:nvSpPr>
        <dsp:cNvPr id="0" name=""/>
        <dsp:cNvSpPr/>
      </dsp:nvSpPr>
      <dsp:spPr>
        <a:xfrm>
          <a:off x="6718439" y="473887"/>
          <a:ext cx="216725" cy="216725"/>
        </a:xfrm>
        <a:prstGeom prst="ellipse">
          <a:avLst/>
        </a:prstGeom>
        <a:solidFill>
          <a:schemeClr val="lt1">
            <a:alpha val="90000"/>
            <a:hueOff val="0"/>
            <a:satOff val="0"/>
            <a:lumOff val="0"/>
            <a:alphaOff val="0"/>
          </a:schemeClr>
        </a:solidFill>
        <a:ln w="22225" cap="rnd" cmpd="sng" algn="ctr">
          <a:noFill/>
          <a:prstDash val="solid"/>
          <a:miter lim="800000"/>
        </a:ln>
        <a:effectLst/>
      </dsp:spPr>
      <dsp:style>
        <a:lnRef idx="2">
          <a:scrgbClr r="0" g="0" b="0"/>
        </a:lnRef>
        <a:fillRef idx="1">
          <a:scrgbClr r="0" g="0" b="0"/>
        </a:fillRef>
        <a:effectRef idx="0">
          <a:scrgbClr r="0" g="0" b="0"/>
        </a:effectRef>
        <a:fontRef idx="minor"/>
      </dsp:style>
    </dsp:sp>
    <dsp:sp modelId="{1092982A-80F0-4112-9BF8-BEB14F9BFB4E}">
      <dsp:nvSpPr>
        <dsp:cNvPr id="0" name=""/>
        <dsp:cNvSpPr/>
      </dsp:nvSpPr>
      <dsp:spPr>
        <a:xfrm>
          <a:off x="7029752" y="1043620"/>
          <a:ext cx="1806942" cy="6021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t>Awards</a:t>
          </a:r>
        </a:p>
      </dsp:txBody>
      <dsp:txXfrm>
        <a:off x="7029752" y="1043620"/>
        <a:ext cx="1806942" cy="602168"/>
      </dsp:txXfrm>
    </dsp:sp>
    <dsp:sp modelId="{E4CE9B22-88C1-48DB-B691-63444EAD6A22}">
      <dsp:nvSpPr>
        <dsp:cNvPr id="0" name=""/>
        <dsp:cNvSpPr/>
      </dsp:nvSpPr>
      <dsp:spPr>
        <a:xfrm>
          <a:off x="7029752" y="472799"/>
          <a:ext cx="1806942" cy="211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May 2024</a:t>
          </a:r>
        </a:p>
      </dsp:txBody>
      <dsp:txXfrm>
        <a:off x="7029752" y="472799"/>
        <a:ext cx="1806942" cy="211572"/>
      </dsp:txXfrm>
    </dsp:sp>
    <dsp:sp modelId="{96F8C42D-4348-414C-982D-7ABE48F3EEFD}">
      <dsp:nvSpPr>
        <dsp:cNvPr id="0" name=""/>
        <dsp:cNvSpPr/>
      </dsp:nvSpPr>
      <dsp:spPr>
        <a:xfrm>
          <a:off x="6826802" y="781441"/>
          <a:ext cx="0" cy="1133856"/>
        </a:xfrm>
        <a:prstGeom prst="line">
          <a:avLst/>
        </a:prstGeom>
        <a:noFill/>
        <a:ln w="12700" cap="rnd" cmpd="sng" algn="ctr">
          <a:solidFill>
            <a:schemeClr val="accent2">
              <a:hueOff val="2807173"/>
              <a:satOff val="3981"/>
              <a:lumOff val="13676"/>
              <a:alphaOff val="0"/>
            </a:schemeClr>
          </a:solidFill>
          <a:prstDash val="dash"/>
          <a:miter lim="800000"/>
        </a:ln>
        <a:effectLst/>
      </dsp:spPr>
      <dsp:style>
        <a:lnRef idx="1">
          <a:scrgbClr r="0" g="0" b="0"/>
        </a:lnRef>
        <a:fillRef idx="0">
          <a:scrgbClr r="0" g="0" b="0"/>
        </a:fillRef>
        <a:effectRef idx="0">
          <a:scrgbClr r="0" g="0" b="0"/>
        </a:effectRef>
        <a:fontRef idx="minor"/>
      </dsp:style>
    </dsp:sp>
    <dsp:sp modelId="{D188364F-8428-468B-B786-2D786DCF75A5}">
      <dsp:nvSpPr>
        <dsp:cNvPr id="0" name=""/>
        <dsp:cNvSpPr/>
      </dsp:nvSpPr>
      <dsp:spPr>
        <a:xfrm>
          <a:off x="6793505" y="1879443"/>
          <a:ext cx="70928" cy="71708"/>
        </a:xfrm>
        <a:prstGeom prst="ellipse">
          <a:avLst/>
        </a:prstGeom>
        <a:solidFill>
          <a:schemeClr val="accent2">
            <a:hueOff val="2807173"/>
            <a:satOff val="3981"/>
            <a:lumOff val="13676"/>
            <a:alphaOff val="0"/>
          </a:schemeClr>
        </a:solidFill>
        <a:ln w="6350" cap="rnd"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EC3E09-0F58-4478-BA68-7AF83D374AC8}">
      <dsp:nvSpPr>
        <dsp:cNvPr id="0" name=""/>
        <dsp:cNvSpPr/>
      </dsp:nvSpPr>
      <dsp:spPr>
        <a:xfrm rot="18900000">
          <a:off x="7784403" y="3109027"/>
          <a:ext cx="278633" cy="278633"/>
        </a:xfrm>
        <a:prstGeom prst="teardrop">
          <a:avLst>
            <a:gd name="adj" fmla="val 115000"/>
          </a:avLst>
        </a:prstGeom>
        <a:solidFill>
          <a:schemeClr val="accent2">
            <a:hueOff val="-1273443"/>
            <a:satOff val="-73437"/>
            <a:lumOff val="7549"/>
            <a:alphaOff val="0"/>
          </a:schemeClr>
        </a:solidFill>
        <a:ln w="12700" cap="flat" cmpd="sng" algn="ctr">
          <a:solidFill>
            <a:schemeClr val="accent2">
              <a:hueOff val="-1273443"/>
              <a:satOff val="-73437"/>
              <a:lumOff val="7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BB07A-C284-4CE1-A847-F46BF6D55C97}">
      <dsp:nvSpPr>
        <dsp:cNvPr id="0" name=""/>
        <dsp:cNvSpPr/>
      </dsp:nvSpPr>
      <dsp:spPr>
        <a:xfrm>
          <a:off x="7815357" y="3139981"/>
          <a:ext cx="216725" cy="216725"/>
        </a:xfrm>
        <a:prstGeom prst="ellipse">
          <a:avLst/>
        </a:prstGeom>
        <a:solidFill>
          <a:schemeClr val="lt1">
            <a:alpha val="90000"/>
            <a:hueOff val="0"/>
            <a:satOff val="0"/>
            <a:lumOff val="0"/>
            <a:alphaOff val="0"/>
          </a:schemeClr>
        </a:solidFill>
        <a:ln w="22225" cap="rnd" cmpd="sng" algn="ctr">
          <a:noFill/>
          <a:prstDash val="solid"/>
          <a:miter lim="800000"/>
        </a:ln>
        <a:effectLst/>
      </dsp:spPr>
      <dsp:style>
        <a:lnRef idx="2">
          <a:scrgbClr r="0" g="0" b="0"/>
        </a:lnRef>
        <a:fillRef idx="1">
          <a:scrgbClr r="0" g="0" b="0"/>
        </a:fillRef>
        <a:effectRef idx="0">
          <a:scrgbClr r="0" g="0" b="0"/>
        </a:effectRef>
        <a:fontRef idx="minor"/>
      </dsp:style>
    </dsp:sp>
    <dsp:sp modelId="{A5BF4E83-5211-4769-93BC-3C0F4941C797}">
      <dsp:nvSpPr>
        <dsp:cNvPr id="0" name=""/>
        <dsp:cNvSpPr/>
      </dsp:nvSpPr>
      <dsp:spPr>
        <a:xfrm>
          <a:off x="8120743" y="1915297"/>
          <a:ext cx="1806942" cy="1133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kern="1200" dirty="0"/>
            <a:t>Submission to HUD – May 15, 2024</a:t>
          </a:r>
        </a:p>
        <a:p>
          <a:pPr marL="0" lvl="0" indent="0" algn="l" defTabSz="622300">
            <a:lnSpc>
              <a:spcPct val="90000"/>
            </a:lnSpc>
            <a:spcBef>
              <a:spcPct val="0"/>
            </a:spcBef>
            <a:spcAft>
              <a:spcPct val="35000"/>
            </a:spcAft>
            <a:buNone/>
          </a:pPr>
          <a:r>
            <a:rPr lang="en-US" sz="1400" kern="1200" dirty="0"/>
            <a:t>Funding Available July 1, 2024 </a:t>
          </a:r>
        </a:p>
      </dsp:txBody>
      <dsp:txXfrm>
        <a:off x="8120743" y="1915297"/>
        <a:ext cx="1806942" cy="1133856"/>
      </dsp:txXfrm>
    </dsp:sp>
    <dsp:sp modelId="{A4E78B49-F647-4E77-A4C4-1CA8F066183F}">
      <dsp:nvSpPr>
        <dsp:cNvPr id="0" name=""/>
        <dsp:cNvSpPr/>
      </dsp:nvSpPr>
      <dsp:spPr>
        <a:xfrm>
          <a:off x="8120743" y="3049153"/>
          <a:ext cx="1806942" cy="39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1 July 2024</a:t>
          </a:r>
        </a:p>
      </dsp:txBody>
      <dsp:txXfrm>
        <a:off x="8120743" y="3049153"/>
        <a:ext cx="1806942" cy="398381"/>
      </dsp:txXfrm>
    </dsp:sp>
    <dsp:sp modelId="{8A6061AE-9E8E-4BBF-AE8B-6AF3A3E53AFA}">
      <dsp:nvSpPr>
        <dsp:cNvPr id="0" name=""/>
        <dsp:cNvSpPr/>
      </dsp:nvSpPr>
      <dsp:spPr>
        <a:xfrm>
          <a:off x="7923720" y="1915297"/>
          <a:ext cx="0" cy="1133856"/>
        </a:xfrm>
        <a:prstGeom prst="line">
          <a:avLst/>
        </a:prstGeom>
        <a:noFill/>
        <a:ln w="12700" cap="rnd" cmpd="sng" algn="ctr">
          <a:solidFill>
            <a:schemeClr val="accent2">
              <a:hueOff val="3275035"/>
              <a:satOff val="4644"/>
              <a:lumOff val="15956"/>
              <a:alphaOff val="0"/>
            </a:schemeClr>
          </a:solidFill>
          <a:prstDash val="dash"/>
          <a:miter lim="800000"/>
        </a:ln>
        <a:effectLst/>
      </dsp:spPr>
      <dsp:style>
        <a:lnRef idx="1">
          <a:scrgbClr r="0" g="0" b="0"/>
        </a:lnRef>
        <a:fillRef idx="0">
          <a:scrgbClr r="0" g="0" b="0"/>
        </a:fillRef>
        <a:effectRef idx="0">
          <a:scrgbClr r="0" g="0" b="0"/>
        </a:effectRef>
        <a:fontRef idx="minor"/>
      </dsp:style>
    </dsp:sp>
    <dsp:sp modelId="{D3F7AAEC-7811-4727-AEE8-550CDEF72015}">
      <dsp:nvSpPr>
        <dsp:cNvPr id="0" name=""/>
        <dsp:cNvSpPr/>
      </dsp:nvSpPr>
      <dsp:spPr>
        <a:xfrm>
          <a:off x="7890423" y="1879443"/>
          <a:ext cx="70928" cy="71708"/>
        </a:xfrm>
        <a:prstGeom prst="ellipse">
          <a:avLst/>
        </a:prstGeom>
        <a:solidFill>
          <a:schemeClr val="accent2">
            <a:hueOff val="3275035"/>
            <a:satOff val="4644"/>
            <a:lumOff val="15956"/>
            <a:alphaOff val="0"/>
          </a:schemeClr>
        </a:solidFill>
        <a:ln w="6350" cap="rnd"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2C7548-DD60-482E-8C35-37EA86FAE468}">
      <dsp:nvSpPr>
        <dsp:cNvPr id="0" name=""/>
        <dsp:cNvSpPr/>
      </dsp:nvSpPr>
      <dsp:spPr>
        <a:xfrm rot="8100000">
          <a:off x="8881320" y="442933"/>
          <a:ext cx="278633" cy="278633"/>
        </a:xfrm>
        <a:prstGeom prst="teardrop">
          <a:avLst>
            <a:gd name="adj" fmla="val 11500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F265B-116D-4C42-BCE7-B01C7CCF3F58}">
      <dsp:nvSpPr>
        <dsp:cNvPr id="0" name=""/>
        <dsp:cNvSpPr/>
      </dsp:nvSpPr>
      <dsp:spPr>
        <a:xfrm>
          <a:off x="8912274" y="473887"/>
          <a:ext cx="216725" cy="216725"/>
        </a:xfrm>
        <a:prstGeom prst="ellipse">
          <a:avLst/>
        </a:prstGeom>
        <a:solidFill>
          <a:schemeClr val="lt1">
            <a:alpha val="90000"/>
            <a:hueOff val="0"/>
            <a:satOff val="0"/>
            <a:lumOff val="0"/>
            <a:alphaOff val="0"/>
          </a:schemeClr>
        </a:solidFill>
        <a:ln w="22225" cap="rnd" cmpd="sng" algn="ctr">
          <a:noFill/>
          <a:prstDash val="solid"/>
          <a:miter lim="800000"/>
        </a:ln>
        <a:effectLst/>
      </dsp:spPr>
      <dsp:style>
        <a:lnRef idx="2">
          <a:scrgbClr r="0" g="0" b="0"/>
        </a:lnRef>
        <a:fillRef idx="1">
          <a:scrgbClr r="0" g="0" b="0"/>
        </a:fillRef>
        <a:effectRef idx="0">
          <a:scrgbClr r="0" g="0" b="0"/>
        </a:effectRef>
        <a:fontRef idx="minor"/>
      </dsp:style>
    </dsp:sp>
    <dsp:sp modelId="{07FBB20D-8AB1-4467-8A8B-824DEFB90044}">
      <dsp:nvSpPr>
        <dsp:cNvPr id="0" name=""/>
        <dsp:cNvSpPr/>
      </dsp:nvSpPr>
      <dsp:spPr>
        <a:xfrm>
          <a:off x="9217660" y="781441"/>
          <a:ext cx="1806942" cy="1133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kern="1200" dirty="0"/>
            <a:t>Execute Development Agreement contingent upon receipt of applicant’s documents*</a:t>
          </a:r>
        </a:p>
      </dsp:txBody>
      <dsp:txXfrm>
        <a:off x="9217660" y="781441"/>
        <a:ext cx="1806942" cy="1133856"/>
      </dsp:txXfrm>
    </dsp:sp>
    <dsp:sp modelId="{4432D069-533A-4F98-98C9-24A3019DA709}">
      <dsp:nvSpPr>
        <dsp:cNvPr id="0" name=""/>
        <dsp:cNvSpPr/>
      </dsp:nvSpPr>
      <dsp:spPr>
        <a:xfrm>
          <a:off x="9217660" y="383059"/>
          <a:ext cx="1806942" cy="398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t>July–Dec 2024</a:t>
          </a:r>
        </a:p>
      </dsp:txBody>
      <dsp:txXfrm>
        <a:off x="9217660" y="383059"/>
        <a:ext cx="1806942" cy="398381"/>
      </dsp:txXfrm>
    </dsp:sp>
    <dsp:sp modelId="{3F1188E2-50B2-4369-8AD3-FEC9FD94604E}">
      <dsp:nvSpPr>
        <dsp:cNvPr id="0" name=""/>
        <dsp:cNvSpPr/>
      </dsp:nvSpPr>
      <dsp:spPr>
        <a:xfrm>
          <a:off x="9020637" y="781441"/>
          <a:ext cx="0" cy="1133856"/>
        </a:xfrm>
        <a:prstGeom prst="line">
          <a:avLst/>
        </a:prstGeom>
        <a:noFill/>
        <a:ln w="12700" cap="rnd" cmpd="sng" algn="ctr">
          <a:solidFill>
            <a:schemeClr val="accent2">
              <a:hueOff val="3742897"/>
              <a:satOff val="5308"/>
              <a:lumOff val="18235"/>
              <a:alphaOff val="0"/>
            </a:schemeClr>
          </a:solidFill>
          <a:prstDash val="dash"/>
          <a:miter lim="800000"/>
        </a:ln>
        <a:effectLst/>
      </dsp:spPr>
      <dsp:style>
        <a:lnRef idx="1">
          <a:scrgbClr r="0" g="0" b="0"/>
        </a:lnRef>
        <a:fillRef idx="0">
          <a:scrgbClr r="0" g="0" b="0"/>
        </a:fillRef>
        <a:effectRef idx="0">
          <a:scrgbClr r="0" g="0" b="0"/>
        </a:effectRef>
        <a:fontRef idx="minor"/>
      </dsp:style>
    </dsp:sp>
    <dsp:sp modelId="{A1772DEA-1F6A-4B28-88E2-488C19D75EDC}">
      <dsp:nvSpPr>
        <dsp:cNvPr id="0" name=""/>
        <dsp:cNvSpPr/>
      </dsp:nvSpPr>
      <dsp:spPr>
        <a:xfrm>
          <a:off x="8987340" y="1879443"/>
          <a:ext cx="70928" cy="71708"/>
        </a:xfrm>
        <a:prstGeom prst="ellipse">
          <a:avLst/>
        </a:prstGeom>
        <a:solidFill>
          <a:schemeClr val="accent2">
            <a:hueOff val="3742897"/>
            <a:satOff val="5308"/>
            <a:lumOff val="18235"/>
            <a:alphaOff val="0"/>
          </a:schemeClr>
        </a:solidFill>
        <a:ln w="6350" cap="rnd"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375E2-FD2B-4BBA-B560-8A559DCA6390}">
      <dsp:nvSpPr>
        <dsp:cNvPr id="0" name=""/>
        <dsp:cNvSpPr/>
      </dsp:nvSpPr>
      <dsp:spPr>
        <a:xfrm>
          <a:off x="0" y="98004"/>
          <a:ext cx="7012370" cy="14297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Understanding the ER requirement and process is necessary for planning and executing your projects in a timely manner.</a:t>
          </a:r>
        </a:p>
      </dsp:txBody>
      <dsp:txXfrm>
        <a:off x="69794" y="167798"/>
        <a:ext cx="6872782" cy="1290152"/>
      </dsp:txXfrm>
    </dsp:sp>
    <dsp:sp modelId="{8BCC3238-7396-46BF-9843-5230D28F4A9D}">
      <dsp:nvSpPr>
        <dsp:cNvPr id="0" name=""/>
        <dsp:cNvSpPr/>
      </dsp:nvSpPr>
      <dsp:spPr>
        <a:xfrm>
          <a:off x="0" y="1639695"/>
          <a:ext cx="7012370" cy="14297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An environmental review must be completed </a:t>
          </a:r>
          <a:r>
            <a:rPr lang="en-US" sz="2600" u="sng" kern="1200" dirty="0"/>
            <a:t>before</a:t>
          </a:r>
          <a:r>
            <a:rPr lang="en-US" sz="2600" kern="1200" dirty="0"/>
            <a:t> any projects are initiated in order to be eligible for funding reimbursements. </a:t>
          </a:r>
        </a:p>
      </dsp:txBody>
      <dsp:txXfrm>
        <a:off x="69794" y="1709489"/>
        <a:ext cx="6872782" cy="1290152"/>
      </dsp:txXfrm>
    </dsp:sp>
    <dsp:sp modelId="{083D8FA9-2E2C-4433-9E75-D1C8BE116575}">
      <dsp:nvSpPr>
        <dsp:cNvPr id="0" name=""/>
        <dsp:cNvSpPr/>
      </dsp:nvSpPr>
      <dsp:spPr>
        <a:xfrm>
          <a:off x="0" y="3144315"/>
          <a:ext cx="7012370" cy="142974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The nature and size of your project will determine the level of environmental review required. </a:t>
          </a:r>
        </a:p>
      </dsp:txBody>
      <dsp:txXfrm>
        <a:off x="69794" y="3214109"/>
        <a:ext cx="6872782" cy="1290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B4CD7-49B6-430F-BFFD-83CEC45C63CD}">
      <dsp:nvSpPr>
        <dsp:cNvPr id="0" name=""/>
        <dsp:cNvSpPr/>
      </dsp:nvSpPr>
      <dsp:spPr>
        <a:xfrm>
          <a:off x="582645" y="1178"/>
          <a:ext cx="2174490" cy="13046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Historic Preservation **</a:t>
          </a:r>
        </a:p>
      </dsp:txBody>
      <dsp:txXfrm>
        <a:off x="582645" y="1178"/>
        <a:ext cx="2174490" cy="1304694"/>
      </dsp:txXfrm>
    </dsp:sp>
    <dsp:sp modelId="{D967E246-1853-48DE-BDC6-68F060B217C9}">
      <dsp:nvSpPr>
        <dsp:cNvPr id="0" name=""/>
        <dsp:cNvSpPr/>
      </dsp:nvSpPr>
      <dsp:spPr>
        <a:xfrm>
          <a:off x="2974584" y="1178"/>
          <a:ext cx="2174490" cy="13046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Floodplain &amp; Wetlands **</a:t>
          </a:r>
        </a:p>
      </dsp:txBody>
      <dsp:txXfrm>
        <a:off x="2974584" y="1178"/>
        <a:ext cx="2174490" cy="1304694"/>
      </dsp:txXfrm>
    </dsp:sp>
    <dsp:sp modelId="{C72BFB0A-F888-46B1-820D-664FB6FE69C2}">
      <dsp:nvSpPr>
        <dsp:cNvPr id="0" name=""/>
        <dsp:cNvSpPr/>
      </dsp:nvSpPr>
      <dsp:spPr>
        <a:xfrm>
          <a:off x="5366524" y="1178"/>
          <a:ext cx="2174490" cy="13046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Noise</a:t>
          </a:r>
        </a:p>
      </dsp:txBody>
      <dsp:txXfrm>
        <a:off x="5366524" y="1178"/>
        <a:ext cx="2174490" cy="1304694"/>
      </dsp:txXfrm>
    </dsp:sp>
    <dsp:sp modelId="{7C24AFA7-ACF7-4295-94AF-A0C152E6385F}">
      <dsp:nvSpPr>
        <dsp:cNvPr id="0" name=""/>
        <dsp:cNvSpPr/>
      </dsp:nvSpPr>
      <dsp:spPr>
        <a:xfrm>
          <a:off x="7758464" y="1178"/>
          <a:ext cx="2174490" cy="13046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Hazardous &amp; Toxic Sites</a:t>
          </a:r>
        </a:p>
      </dsp:txBody>
      <dsp:txXfrm>
        <a:off x="7758464" y="1178"/>
        <a:ext cx="2174490" cy="1304694"/>
      </dsp:txXfrm>
    </dsp:sp>
    <dsp:sp modelId="{94E7293A-D8F4-480D-BE32-6B00F535759F}">
      <dsp:nvSpPr>
        <dsp:cNvPr id="0" name=""/>
        <dsp:cNvSpPr/>
      </dsp:nvSpPr>
      <dsp:spPr>
        <a:xfrm>
          <a:off x="582645" y="1523321"/>
          <a:ext cx="2174490" cy="13046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Endangered Species</a:t>
          </a:r>
        </a:p>
      </dsp:txBody>
      <dsp:txXfrm>
        <a:off x="582645" y="1523321"/>
        <a:ext cx="2174490" cy="1304694"/>
      </dsp:txXfrm>
    </dsp:sp>
    <dsp:sp modelId="{441DC333-C835-463F-B297-E04E152D07E0}">
      <dsp:nvSpPr>
        <dsp:cNvPr id="0" name=""/>
        <dsp:cNvSpPr/>
      </dsp:nvSpPr>
      <dsp:spPr>
        <a:xfrm>
          <a:off x="2974584" y="1523321"/>
          <a:ext cx="2174490" cy="13046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Air</a:t>
          </a:r>
        </a:p>
      </dsp:txBody>
      <dsp:txXfrm>
        <a:off x="2974584" y="1523321"/>
        <a:ext cx="2174490" cy="1304694"/>
      </dsp:txXfrm>
    </dsp:sp>
    <dsp:sp modelId="{CC54A180-9BB7-4195-B629-ECE16EE7D12B}">
      <dsp:nvSpPr>
        <dsp:cNvPr id="0" name=""/>
        <dsp:cNvSpPr/>
      </dsp:nvSpPr>
      <dsp:spPr>
        <a:xfrm>
          <a:off x="5366524" y="1523321"/>
          <a:ext cx="2174490" cy="13046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Important Farmlands</a:t>
          </a:r>
        </a:p>
      </dsp:txBody>
      <dsp:txXfrm>
        <a:off x="5366524" y="1523321"/>
        <a:ext cx="2174490" cy="1304694"/>
      </dsp:txXfrm>
    </dsp:sp>
    <dsp:sp modelId="{1C7F3E48-41ED-4523-896F-3F7739BB73A4}">
      <dsp:nvSpPr>
        <dsp:cNvPr id="0" name=""/>
        <dsp:cNvSpPr/>
      </dsp:nvSpPr>
      <dsp:spPr>
        <a:xfrm>
          <a:off x="7758464" y="1523321"/>
          <a:ext cx="2174490" cy="13046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HUD Env. Standards</a:t>
          </a:r>
        </a:p>
      </dsp:txBody>
      <dsp:txXfrm>
        <a:off x="7758464" y="1523321"/>
        <a:ext cx="2174490" cy="1304694"/>
      </dsp:txXfrm>
    </dsp:sp>
    <dsp:sp modelId="{138073BF-090F-4BBE-A44E-864080CB0873}">
      <dsp:nvSpPr>
        <dsp:cNvPr id="0" name=""/>
        <dsp:cNvSpPr/>
      </dsp:nvSpPr>
      <dsp:spPr>
        <a:xfrm>
          <a:off x="4170554" y="3045465"/>
          <a:ext cx="2174490" cy="13046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Environmental Justice</a:t>
          </a:r>
        </a:p>
      </dsp:txBody>
      <dsp:txXfrm>
        <a:off x="4170554" y="3045465"/>
        <a:ext cx="2174490" cy="130469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B3B53A-FC93-49CB-9838-73F96092A45D}"/>
              </a:ext>
            </a:extLst>
          </p:cNvPr>
          <p:cNvSpPr>
            <a:spLocks noGrp="1"/>
          </p:cNvSpPr>
          <p:nvPr>
            <p:ph type="hdr" sz="quarter"/>
          </p:nvPr>
        </p:nvSpPr>
        <p:spPr>
          <a:xfrm>
            <a:off x="0" y="0"/>
            <a:ext cx="3037840" cy="3893714"/>
          </a:xfrm>
          <a:prstGeom prst="rect">
            <a:avLst/>
          </a:prstGeom>
        </p:spPr>
        <p:txBody>
          <a:bodyPr vert="horz" lIns="187470" tIns="93735" rIns="187470" bIns="93735" rtlCol="0"/>
          <a:lstStyle>
            <a:lvl1pPr algn="l">
              <a:defRPr sz="2500"/>
            </a:lvl1pPr>
          </a:lstStyle>
          <a:p>
            <a:endParaRPr lang="en-US" dirty="0"/>
          </a:p>
        </p:txBody>
      </p:sp>
      <p:sp>
        <p:nvSpPr>
          <p:cNvPr id="3" name="Date Placeholder 2">
            <a:extLst>
              <a:ext uri="{FF2B5EF4-FFF2-40B4-BE49-F238E27FC236}">
                <a16:creationId xmlns:a16="http://schemas.microsoft.com/office/drawing/2014/main" id="{A9324D11-81A6-4694-8669-B3B34CCD1845}"/>
              </a:ext>
            </a:extLst>
          </p:cNvPr>
          <p:cNvSpPr>
            <a:spLocks noGrp="1"/>
          </p:cNvSpPr>
          <p:nvPr>
            <p:ph type="dt" sz="quarter" idx="1"/>
          </p:nvPr>
        </p:nvSpPr>
        <p:spPr>
          <a:xfrm>
            <a:off x="3970938" y="0"/>
            <a:ext cx="3037840" cy="3893714"/>
          </a:xfrm>
          <a:prstGeom prst="rect">
            <a:avLst/>
          </a:prstGeom>
        </p:spPr>
        <p:txBody>
          <a:bodyPr vert="horz" lIns="187470" tIns="93735" rIns="187470" bIns="93735" rtlCol="0"/>
          <a:lstStyle>
            <a:lvl1pPr algn="r">
              <a:defRPr sz="2500"/>
            </a:lvl1pPr>
          </a:lstStyle>
          <a:p>
            <a:r>
              <a:rPr lang="en-US" dirty="0"/>
              <a:t>1/22/2020</a:t>
            </a:r>
          </a:p>
        </p:txBody>
      </p:sp>
      <p:sp>
        <p:nvSpPr>
          <p:cNvPr id="4" name="Footer Placeholder 3">
            <a:extLst>
              <a:ext uri="{FF2B5EF4-FFF2-40B4-BE49-F238E27FC236}">
                <a16:creationId xmlns:a16="http://schemas.microsoft.com/office/drawing/2014/main" id="{01F7A66F-781E-49BC-8A73-F513505B93C9}"/>
              </a:ext>
            </a:extLst>
          </p:cNvPr>
          <p:cNvSpPr>
            <a:spLocks noGrp="1"/>
          </p:cNvSpPr>
          <p:nvPr>
            <p:ph type="ftr" sz="quarter" idx="2"/>
          </p:nvPr>
        </p:nvSpPr>
        <p:spPr>
          <a:xfrm>
            <a:off x="0" y="73711029"/>
            <a:ext cx="3037840" cy="3893706"/>
          </a:xfrm>
          <a:prstGeom prst="rect">
            <a:avLst/>
          </a:prstGeom>
        </p:spPr>
        <p:txBody>
          <a:bodyPr vert="horz" lIns="187470" tIns="93735" rIns="187470" bIns="93735" rtlCol="0" anchor="b"/>
          <a:lstStyle>
            <a:lvl1pPr algn="l">
              <a:defRPr sz="2500"/>
            </a:lvl1pPr>
          </a:lstStyle>
          <a:p>
            <a:endParaRPr lang="en-US" dirty="0"/>
          </a:p>
        </p:txBody>
      </p:sp>
      <p:sp>
        <p:nvSpPr>
          <p:cNvPr id="5" name="Slide Number Placeholder 4">
            <a:extLst>
              <a:ext uri="{FF2B5EF4-FFF2-40B4-BE49-F238E27FC236}">
                <a16:creationId xmlns:a16="http://schemas.microsoft.com/office/drawing/2014/main" id="{D079BC7A-3715-408C-9A89-538DA3CA3111}"/>
              </a:ext>
            </a:extLst>
          </p:cNvPr>
          <p:cNvSpPr>
            <a:spLocks noGrp="1"/>
          </p:cNvSpPr>
          <p:nvPr>
            <p:ph type="sldNum" sz="quarter" idx="3"/>
          </p:nvPr>
        </p:nvSpPr>
        <p:spPr>
          <a:xfrm>
            <a:off x="3970938" y="73711029"/>
            <a:ext cx="3037840" cy="3893706"/>
          </a:xfrm>
          <a:prstGeom prst="rect">
            <a:avLst/>
          </a:prstGeom>
        </p:spPr>
        <p:txBody>
          <a:bodyPr vert="horz" lIns="187470" tIns="93735" rIns="187470" bIns="93735" rtlCol="0" anchor="b"/>
          <a:lstStyle>
            <a:lvl1pPr algn="r">
              <a:defRPr sz="2500"/>
            </a:lvl1pPr>
          </a:lstStyle>
          <a:p>
            <a:fld id="{E67729DB-4B03-4E80-A2AF-1AE7178F3AB3}" type="slidenum">
              <a:rPr lang="en-US" smtClean="0"/>
              <a:t>‹#›</a:t>
            </a:fld>
            <a:endParaRPr lang="en-US" dirty="0"/>
          </a:p>
        </p:txBody>
      </p:sp>
    </p:spTree>
    <p:extLst>
      <p:ext uri="{BB962C8B-B14F-4D97-AF65-F5344CB8AC3E}">
        <p14:creationId xmlns:p14="http://schemas.microsoft.com/office/powerpoint/2010/main" val="27898890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3893714"/>
          </a:xfrm>
          <a:prstGeom prst="rect">
            <a:avLst/>
          </a:prstGeom>
        </p:spPr>
        <p:txBody>
          <a:bodyPr vert="horz" lIns="187442" tIns="93721" rIns="187442" bIns="93721" rtlCol="0"/>
          <a:lstStyle>
            <a:lvl1pPr algn="l">
              <a:defRPr sz="2500"/>
            </a:lvl1pPr>
          </a:lstStyle>
          <a:p>
            <a:endParaRPr lang="en-US" dirty="0"/>
          </a:p>
        </p:txBody>
      </p:sp>
      <p:sp>
        <p:nvSpPr>
          <p:cNvPr id="3" name="Date Placeholder 2"/>
          <p:cNvSpPr>
            <a:spLocks noGrp="1"/>
          </p:cNvSpPr>
          <p:nvPr>
            <p:ph type="dt" idx="1"/>
          </p:nvPr>
        </p:nvSpPr>
        <p:spPr>
          <a:xfrm>
            <a:off x="3970939" y="0"/>
            <a:ext cx="3037840" cy="3893714"/>
          </a:xfrm>
          <a:prstGeom prst="rect">
            <a:avLst/>
          </a:prstGeom>
        </p:spPr>
        <p:txBody>
          <a:bodyPr vert="horz" lIns="187442" tIns="93721" rIns="187442" bIns="93721" rtlCol="0"/>
          <a:lstStyle>
            <a:lvl1pPr algn="r">
              <a:defRPr sz="2500"/>
            </a:lvl1pPr>
          </a:lstStyle>
          <a:p>
            <a:r>
              <a:rPr lang="en-US" dirty="0"/>
              <a:t>1/22/2020</a:t>
            </a:r>
          </a:p>
        </p:txBody>
      </p:sp>
      <p:sp>
        <p:nvSpPr>
          <p:cNvPr id="4" name="Slide Image Placeholder 3"/>
          <p:cNvSpPr>
            <a:spLocks noGrp="1" noRot="1" noChangeAspect="1"/>
          </p:cNvSpPr>
          <p:nvPr>
            <p:ph type="sldImg" idx="2"/>
          </p:nvPr>
        </p:nvSpPr>
        <p:spPr>
          <a:xfrm>
            <a:off x="-19775488" y="9701213"/>
            <a:ext cx="46561376" cy="26192162"/>
          </a:xfrm>
          <a:prstGeom prst="rect">
            <a:avLst/>
          </a:prstGeom>
          <a:noFill/>
          <a:ln w="12700">
            <a:solidFill>
              <a:prstClr val="black"/>
            </a:solidFill>
          </a:ln>
        </p:spPr>
        <p:txBody>
          <a:bodyPr vert="horz" lIns="187442" tIns="93721" rIns="187442" bIns="93721" rtlCol="0" anchor="ctr"/>
          <a:lstStyle/>
          <a:p>
            <a:endParaRPr lang="en-US" dirty="0"/>
          </a:p>
        </p:txBody>
      </p:sp>
      <p:sp>
        <p:nvSpPr>
          <p:cNvPr id="5" name="Notes Placeholder 4"/>
          <p:cNvSpPr>
            <a:spLocks noGrp="1"/>
          </p:cNvSpPr>
          <p:nvPr>
            <p:ph type="body" sz="quarter" idx="3"/>
          </p:nvPr>
        </p:nvSpPr>
        <p:spPr>
          <a:xfrm>
            <a:off x="701040" y="37347284"/>
            <a:ext cx="5608320" cy="30556863"/>
          </a:xfrm>
          <a:prstGeom prst="rect">
            <a:avLst/>
          </a:prstGeom>
        </p:spPr>
        <p:txBody>
          <a:bodyPr vert="horz" lIns="187442" tIns="93721" rIns="187442" bIns="937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711039"/>
            <a:ext cx="3037840" cy="3893706"/>
          </a:xfrm>
          <a:prstGeom prst="rect">
            <a:avLst/>
          </a:prstGeom>
        </p:spPr>
        <p:txBody>
          <a:bodyPr vert="horz" lIns="187442" tIns="93721" rIns="187442" bIns="93721" rtlCol="0" anchor="b"/>
          <a:lstStyle>
            <a:lvl1pPr algn="l">
              <a:defRPr sz="2500"/>
            </a:lvl1pPr>
          </a:lstStyle>
          <a:p>
            <a:endParaRPr lang="en-US" dirty="0"/>
          </a:p>
        </p:txBody>
      </p:sp>
      <p:sp>
        <p:nvSpPr>
          <p:cNvPr id="7" name="Slide Number Placeholder 6"/>
          <p:cNvSpPr>
            <a:spLocks noGrp="1"/>
          </p:cNvSpPr>
          <p:nvPr>
            <p:ph type="sldNum" sz="quarter" idx="5"/>
          </p:nvPr>
        </p:nvSpPr>
        <p:spPr>
          <a:xfrm>
            <a:off x="3970939" y="73711039"/>
            <a:ext cx="3037840" cy="3893706"/>
          </a:xfrm>
          <a:prstGeom prst="rect">
            <a:avLst/>
          </a:prstGeom>
        </p:spPr>
        <p:txBody>
          <a:bodyPr vert="horz" lIns="187442" tIns="93721" rIns="187442" bIns="93721" rtlCol="0" anchor="b"/>
          <a:lstStyle>
            <a:lvl1pPr algn="r">
              <a:defRPr sz="2500"/>
            </a:lvl1pPr>
          </a:lstStyle>
          <a:p>
            <a:fld id="{C25BFE3B-A4F1-43B6-BD59-18B3911A460D}" type="slidenum">
              <a:rPr lang="en-US" smtClean="0"/>
              <a:t>‹#›</a:t>
            </a:fld>
            <a:endParaRPr lang="en-US" dirty="0"/>
          </a:p>
        </p:txBody>
      </p:sp>
    </p:spTree>
    <p:extLst>
      <p:ext uri="{BB962C8B-B14F-4D97-AF65-F5344CB8AC3E}">
        <p14:creationId xmlns:p14="http://schemas.microsoft.com/office/powerpoint/2010/main" val="93397517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74703">
              <a:defRPr/>
            </a:pPr>
            <a:endParaRPr lang="en-US" dirty="0"/>
          </a:p>
        </p:txBody>
      </p:sp>
    </p:spTree>
    <p:extLst>
      <p:ext uri="{BB962C8B-B14F-4D97-AF65-F5344CB8AC3E}">
        <p14:creationId xmlns:p14="http://schemas.microsoft.com/office/powerpoint/2010/main" val="910963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AHF – City of Greenville has their own Affordable Housing Fund as well as their own HOME funding, which is why they are not included in our eligible areas/locations. </a:t>
            </a:r>
          </a:p>
          <a:p>
            <a:r>
              <a:rPr lang="en-US" dirty="0"/>
              <a:t>AHF is only within the boundaries of Greenville County, while HOME has the two exceptions of the city limits of FI and Greer (Laurens and Spartanburg counties). </a:t>
            </a:r>
          </a:p>
          <a:p>
            <a:endParaRPr lang="en-US" dirty="0"/>
          </a:p>
          <a:p>
            <a:pPr marL="0" indent="0">
              <a:buNone/>
            </a:pPr>
            <a:r>
              <a:rPr lang="en-US" sz="1200" dirty="0">
                <a:effectLst/>
                <a:latin typeface="Calibri" panose="020F0502020204030204" pitchFamily="34" charset="0"/>
                <a:ea typeface="Calibri" panose="020F0502020204030204" pitchFamily="34" charset="0"/>
                <a:cs typeface="Calibri" panose="020F0502020204030204" pitchFamily="34" charset="0"/>
              </a:rPr>
              <a:t>Funds used in the  City limits of Fountain Inn, Greer, Mauldin, Simpsonville, Travelers Rest and the Unincorporated Area  of Greenville County. </a:t>
            </a:r>
          </a:p>
          <a:p>
            <a:endParaRPr lang="en-US" dirty="0"/>
          </a:p>
        </p:txBody>
      </p:sp>
    </p:spTree>
    <p:extLst>
      <p:ext uri="{BB962C8B-B14F-4D97-AF65-F5344CB8AC3E}">
        <p14:creationId xmlns:p14="http://schemas.microsoft.com/office/powerpoint/2010/main" val="3459187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our areas that we can serve and then we have our priority areas </a:t>
            </a:r>
            <a:endParaRPr lang="en-US" dirty="0"/>
          </a:p>
          <a:p>
            <a:r>
              <a:rPr lang="en-US" dirty="0"/>
              <a:t>Majority of the special emphasis neighborhoods are in the textile Cresent outside city limits</a:t>
            </a:r>
            <a:endParaRPr lang="en-US" dirty="0">
              <a:cs typeface="Calibri"/>
            </a:endParaRPr>
          </a:p>
          <a:p>
            <a:r>
              <a:rPr lang="en-US" dirty="0"/>
              <a:t>Also open to infill and making neighborhoods have a diverse income range for households. </a:t>
            </a:r>
          </a:p>
          <a:p>
            <a:endParaRPr lang="en-US" dirty="0"/>
          </a:p>
        </p:txBody>
      </p:sp>
    </p:spTree>
    <p:extLst>
      <p:ext uri="{BB962C8B-B14F-4D97-AF65-F5344CB8AC3E}">
        <p14:creationId xmlns:p14="http://schemas.microsoft.com/office/powerpoint/2010/main" val="1925572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line items – from acquisition, site improvement, pre-development cost (must be aware of the logistics and timing), demolition, financing fees, developers fee, construction etc.</a:t>
            </a:r>
          </a:p>
        </p:txBody>
      </p:sp>
    </p:spTree>
    <p:extLst>
      <p:ext uri="{BB962C8B-B14F-4D97-AF65-F5344CB8AC3E}">
        <p14:creationId xmlns:p14="http://schemas.microsoft.com/office/powerpoint/2010/main" val="2899350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74703">
              <a:defRPr/>
            </a:pPr>
            <a:endParaRPr lang="en-US" dirty="0"/>
          </a:p>
        </p:txBody>
      </p:sp>
    </p:spTree>
    <p:extLst>
      <p:ext uri="{BB962C8B-B14F-4D97-AF65-F5344CB8AC3E}">
        <p14:creationId xmlns:p14="http://schemas.microsoft.com/office/powerpoint/2010/main" val="4143281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98DF67-8C9A-4B1E-9099-1CDD75FD199A}" type="slidenum">
              <a:rPr lang="en-US" smtClean="0"/>
              <a:t>14</a:t>
            </a:fld>
            <a:endParaRPr lang="en-US"/>
          </a:p>
        </p:txBody>
      </p:sp>
    </p:spTree>
    <p:extLst>
      <p:ext uri="{BB962C8B-B14F-4D97-AF65-F5344CB8AC3E}">
        <p14:creationId xmlns:p14="http://schemas.microsoft.com/office/powerpoint/2010/main" val="128133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98DF67-8C9A-4B1E-9099-1CDD75FD199A}" type="slidenum">
              <a:rPr lang="en-US" smtClean="0"/>
              <a:t>15</a:t>
            </a:fld>
            <a:endParaRPr lang="en-US"/>
          </a:p>
        </p:txBody>
      </p:sp>
    </p:spTree>
    <p:extLst>
      <p:ext uri="{BB962C8B-B14F-4D97-AF65-F5344CB8AC3E}">
        <p14:creationId xmlns:p14="http://schemas.microsoft.com/office/powerpoint/2010/main" val="2080772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98DF67-8C9A-4B1E-9099-1CDD75FD199A}" type="slidenum">
              <a:rPr lang="en-US" smtClean="0"/>
              <a:t>16</a:t>
            </a:fld>
            <a:endParaRPr lang="en-US"/>
          </a:p>
        </p:txBody>
      </p:sp>
    </p:spTree>
    <p:extLst>
      <p:ext uri="{BB962C8B-B14F-4D97-AF65-F5344CB8AC3E}">
        <p14:creationId xmlns:p14="http://schemas.microsoft.com/office/powerpoint/2010/main" val="1218596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All of this is available from HUD online</a:t>
            </a:r>
          </a:p>
          <a:p>
            <a:endParaRPr lang="en-US" dirty="0">
              <a:cs typeface="Calibri"/>
            </a:endParaRPr>
          </a:p>
          <a:p>
            <a:r>
              <a:rPr lang="en-US" dirty="0">
                <a:cs typeface="Calibri"/>
              </a:rPr>
              <a:t>https://www.huduser.gov/portal/datasets/il.html. If project is in City of Greer, Spartanburg County, use that </a:t>
            </a:r>
            <a:r>
              <a:rPr lang="en-US" b="1" i="0" dirty="0">
                <a:solidFill>
                  <a:srgbClr val="252832"/>
                </a:solidFill>
                <a:effectLst/>
                <a:latin typeface="Verdana" panose="020B0604030504040204" pitchFamily="34" charset="0"/>
              </a:rPr>
              <a:t>HUD Metro FMR Area</a:t>
            </a:r>
            <a:r>
              <a:rPr lang="en-US" b="0" i="0" dirty="0">
                <a:solidFill>
                  <a:srgbClr val="252832"/>
                </a:solidFill>
                <a:effectLst/>
                <a:latin typeface="Verdana" panose="020B0604030504040204" pitchFamily="34" charset="0"/>
              </a:rPr>
              <a:t>., If Fountain Inn/Laurens use Laurens </a:t>
            </a:r>
            <a:endParaRPr lang="en-US" dirty="0">
              <a:cs typeface="Calibri"/>
            </a:endParaRPr>
          </a:p>
        </p:txBody>
      </p:sp>
    </p:spTree>
    <p:extLst>
      <p:ext uri="{BB962C8B-B14F-4D97-AF65-F5344CB8AC3E}">
        <p14:creationId xmlns:p14="http://schemas.microsoft.com/office/powerpoint/2010/main" val="466438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Eligible Ben AHF – Greenville County 81-120 AMI</a:t>
            </a:r>
          </a:p>
        </p:txBody>
      </p:sp>
    </p:spTree>
    <p:extLst>
      <p:ext uri="{BB962C8B-B14F-4D97-AF65-F5344CB8AC3E}">
        <p14:creationId xmlns:p14="http://schemas.microsoft.com/office/powerpoint/2010/main" val="3847442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275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 talk about Teams </a:t>
            </a:r>
          </a:p>
        </p:txBody>
      </p:sp>
      <p:sp>
        <p:nvSpPr>
          <p:cNvPr id="4" name="Slide Number Placeholder 3"/>
          <p:cNvSpPr>
            <a:spLocks noGrp="1"/>
          </p:cNvSpPr>
          <p:nvPr>
            <p:ph type="sldNum" sz="quarter" idx="5"/>
          </p:nvPr>
        </p:nvSpPr>
        <p:spPr/>
        <p:txBody>
          <a:bodyPr/>
          <a:lstStyle/>
          <a:p>
            <a:fld id="{D72B834B-1A57-426E-8229-B00D25D31C4D}" type="slidenum">
              <a:rPr lang="en-US" smtClean="0"/>
              <a:t>2</a:t>
            </a:fld>
            <a:endParaRPr lang="en-US" dirty="0"/>
          </a:p>
        </p:txBody>
      </p:sp>
    </p:spTree>
    <p:extLst>
      <p:ext uri="{BB962C8B-B14F-4D97-AF65-F5344CB8AC3E}">
        <p14:creationId xmlns:p14="http://schemas.microsoft.com/office/powerpoint/2010/main" val="3886926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74410">
              <a:defRPr/>
            </a:pPr>
            <a:r>
              <a:rPr lang="en-US" dirty="0"/>
              <a:t>HUD requires a 15 percent set aside for CHDOs (est. $190,000)</a:t>
            </a:r>
          </a:p>
          <a:p>
            <a:pPr defTabSz="1874410">
              <a:defRPr/>
            </a:pPr>
            <a:endParaRPr lang="en-US" dirty="0"/>
          </a:p>
          <a:p>
            <a:pPr defTabSz="1874410">
              <a:defRPr/>
            </a:pPr>
            <a:r>
              <a:rPr lang="en-US" dirty="0"/>
              <a:t>The County earmarks approximately 20 percent of remaining HOME funds for Housing  (est. $140,000)</a:t>
            </a:r>
          </a:p>
          <a:p>
            <a:pPr defTabSz="1874410">
              <a:defRPr/>
            </a:pPr>
            <a:endParaRPr lang="en-US" dirty="0"/>
          </a:p>
          <a:p>
            <a:endParaRPr lang="en-US" dirty="0"/>
          </a:p>
        </p:txBody>
      </p:sp>
    </p:spTree>
    <p:extLst>
      <p:ext uri="{BB962C8B-B14F-4D97-AF65-F5344CB8AC3E}">
        <p14:creationId xmlns:p14="http://schemas.microsoft.com/office/powerpoint/2010/main" val="3970566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cs typeface="Calibri"/>
              </a:rPr>
              <a:t>Up to 30 years, but generally the amortization period is 20 years</a:t>
            </a:r>
          </a:p>
          <a:p>
            <a:r>
              <a:rPr lang="en-US" dirty="0">
                <a:cs typeface="Calibri"/>
              </a:rPr>
              <a:t>However, the lower per unit subsidy  the better the project feasibility.</a:t>
            </a:r>
          </a:p>
          <a:p>
            <a:r>
              <a:rPr lang="en-US" dirty="0">
                <a:cs typeface="Calibri"/>
              </a:rPr>
              <a:t>1 – 2 unit project – 40% of total development project</a:t>
            </a:r>
          </a:p>
          <a:p>
            <a:r>
              <a:rPr lang="en-US" dirty="0">
                <a:cs typeface="Calibri"/>
              </a:rPr>
              <a:t>Multi family units  - per unit subsidy subject to change based on availability. Room for exception</a:t>
            </a:r>
          </a:p>
          <a:p>
            <a:endParaRPr lang="en-US" dirty="0">
              <a:cs typeface="Calibri"/>
            </a:endParaRPr>
          </a:p>
          <a:p>
            <a:endParaRPr lang="en-US" dirty="0"/>
          </a:p>
        </p:txBody>
      </p:sp>
    </p:spTree>
    <p:extLst>
      <p:ext uri="{BB962C8B-B14F-4D97-AF65-F5344CB8AC3E}">
        <p14:creationId xmlns:p14="http://schemas.microsoft.com/office/powerpoint/2010/main" val="1416691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6859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4755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application can be found at ourwebsite GCRA-sc.org. Then it is under our services and grants and loans. There is the main application and then the financial section as well. </a:t>
            </a:r>
          </a:p>
          <a:p>
            <a:endParaRPr lang="en-US" dirty="0"/>
          </a:p>
        </p:txBody>
      </p:sp>
    </p:spTree>
    <p:extLst>
      <p:ext uri="{BB962C8B-B14F-4D97-AF65-F5344CB8AC3E}">
        <p14:creationId xmlns:p14="http://schemas.microsoft.com/office/powerpoint/2010/main" val="3091154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1507" indent="-351507">
              <a:buFont typeface="Arial" panose="020B0604020202020204" pitchFamily="34" charset="0"/>
              <a:buChar char="•"/>
            </a:pPr>
            <a:r>
              <a:rPr lang="en-US" dirty="0"/>
              <a:t>Eligibility and Completeness – are you located in an eligible area, are the project and activities we will be funding eligible activities? </a:t>
            </a:r>
          </a:p>
          <a:p>
            <a:pPr marL="351507" indent="-351507">
              <a:buFont typeface="Arial" panose="020B0604020202020204" pitchFamily="34" charset="0"/>
              <a:buChar char="•"/>
            </a:pPr>
            <a:r>
              <a:rPr lang="en-US" dirty="0"/>
              <a:t>Site Control – own house our have done work towards acquisition </a:t>
            </a:r>
          </a:p>
          <a:p>
            <a:pPr marL="351507" indent="-351507">
              <a:buFont typeface="Arial" panose="020B0604020202020204" pitchFamily="34" charset="0"/>
              <a:buChar char="•"/>
            </a:pPr>
            <a:r>
              <a:rPr lang="en-US" dirty="0"/>
              <a:t>Developer Experience – partnership, part of team that understands project</a:t>
            </a:r>
          </a:p>
          <a:p>
            <a:pPr marL="1288858" lvl="1" indent="-351507">
              <a:buFont typeface="Arial" panose="020B0604020202020204" pitchFamily="34" charset="0"/>
              <a:buChar char="•"/>
            </a:pPr>
            <a:r>
              <a:rPr lang="en-US" dirty="0"/>
              <a:t>Application is for project that we are directly funding</a:t>
            </a:r>
          </a:p>
          <a:p>
            <a:pPr marL="351507" indent="-351507">
              <a:buFont typeface="Arial" panose="020B0604020202020204" pitchFamily="34" charset="0"/>
              <a:buChar char="•"/>
            </a:pPr>
            <a:r>
              <a:rPr lang="en-US" dirty="0"/>
              <a:t>Describe development team, the people you have, identify the capacity and experience</a:t>
            </a:r>
          </a:p>
          <a:p>
            <a:pPr marL="351507" indent="-351507">
              <a:buFont typeface="Arial" panose="020B0604020202020204" pitchFamily="34" charset="0"/>
              <a:buChar char="•"/>
            </a:pPr>
            <a:r>
              <a:rPr lang="en-US" dirty="0"/>
              <a:t>Plan Consistency – Referencing the Consolidated Plan. We will be using the current consolidated plan that runs through the end of our FY 2024 that is located on our website. Also, GCRA and the County completed an Affordable Housing Study, if applying for AHF then please reference that study. </a:t>
            </a:r>
          </a:p>
          <a:p>
            <a:pPr marL="351507" indent="-351507">
              <a:buFont typeface="Arial" panose="020B0604020202020204" pitchFamily="34" charset="0"/>
              <a:buChar char="•"/>
            </a:pPr>
            <a:r>
              <a:rPr lang="en-US" dirty="0"/>
              <a:t>Market Study – testing the market</a:t>
            </a:r>
          </a:p>
          <a:p>
            <a:pPr marL="1288858" lvl="1" indent="-351507">
              <a:buFont typeface="Arial" panose="020B0604020202020204" pitchFamily="34" charset="0"/>
              <a:buChar char="•"/>
            </a:pPr>
            <a:r>
              <a:rPr lang="en-US" dirty="0"/>
              <a:t>Give outline, side description, consistency with neighborhoods, rents in the area</a:t>
            </a:r>
          </a:p>
          <a:p>
            <a:pPr marL="1288858" lvl="1" indent="-351507">
              <a:buFont typeface="Arial" panose="020B0604020202020204" pitchFamily="34" charset="0"/>
              <a:buChar char="•"/>
            </a:pPr>
            <a:r>
              <a:rPr lang="en-US" dirty="0"/>
              <a:t>Can do market analysis</a:t>
            </a:r>
          </a:p>
          <a:p>
            <a:pPr marL="1288858" lvl="1" indent="-351507">
              <a:buFont typeface="Arial" panose="020B0604020202020204" pitchFamily="34" charset="0"/>
              <a:buChar char="•"/>
            </a:pPr>
            <a:r>
              <a:rPr lang="en-US" dirty="0"/>
              <a:t>If have larger project can hire someone</a:t>
            </a:r>
          </a:p>
          <a:p>
            <a:pPr marL="351507" indent="-351507">
              <a:buFont typeface="Arial" panose="020B0604020202020204" pitchFamily="34" charset="0"/>
              <a:buChar char="•"/>
            </a:pPr>
            <a:r>
              <a:rPr lang="en-US" dirty="0"/>
              <a:t>Cost reasonableness – is it feasible cost? – further talked about in a few slides</a:t>
            </a:r>
          </a:p>
          <a:p>
            <a:pPr marL="351507" indent="-351507">
              <a:buFont typeface="Arial" panose="020B0604020202020204" pitchFamily="34" charset="0"/>
              <a:buChar char="•"/>
            </a:pPr>
            <a:r>
              <a:rPr lang="en-US" dirty="0"/>
              <a:t>Project feasibility and profit reasonableness- pro forma</a:t>
            </a:r>
          </a:p>
          <a:p>
            <a:pPr marL="351507" indent="-351507">
              <a:buFont typeface="Arial" panose="020B0604020202020204" pitchFamily="34" charset="0"/>
              <a:buChar char="•"/>
            </a:pPr>
            <a:r>
              <a:rPr lang="en-US" dirty="0"/>
              <a:t>Readiness to proceed – commitments </a:t>
            </a:r>
          </a:p>
          <a:p>
            <a:endParaRPr lang="en-US" dirty="0"/>
          </a:p>
        </p:txBody>
      </p:sp>
    </p:spTree>
    <p:extLst>
      <p:ext uri="{BB962C8B-B14F-4D97-AF65-F5344CB8AC3E}">
        <p14:creationId xmlns:p14="http://schemas.microsoft.com/office/powerpoint/2010/main" val="1616925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 hard and fast rule for per unit subsidy/leveraging, but this is gap financing. One caveat to this is that your subsidy/leveraging can be adjusted based on your target AMIs. So if you are looking at providing housing for middle income households versus 50% AMI households, then we would expect you to be asking for less funds than say someone with housing for 50% AMI. SO it all goes hand in hand when assessing levering and per unit subsidy. </a:t>
            </a:r>
            <a:endParaRPr lang="en-US" dirty="0"/>
          </a:p>
        </p:txBody>
      </p:sp>
    </p:spTree>
    <p:extLst>
      <p:ext uri="{BB962C8B-B14F-4D97-AF65-F5344CB8AC3E}">
        <p14:creationId xmlns:p14="http://schemas.microsoft.com/office/powerpoint/2010/main" val="1170491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74703">
              <a:defRPr/>
            </a:pPr>
            <a:r>
              <a:rPr lang="en-US" dirty="0"/>
              <a:t>Completeness, Program Eligibility and</a:t>
            </a:r>
            <a:r>
              <a:rPr lang="en-US" baseline="0" dirty="0"/>
              <a:t> Site Control</a:t>
            </a:r>
            <a:endParaRPr lang="en-US" dirty="0"/>
          </a:p>
          <a:p>
            <a:pPr defTabSz="1874703">
              <a:defRPr/>
            </a:pPr>
            <a:endParaRPr lang="en-US" sz="2500" dirty="0"/>
          </a:p>
          <a:p>
            <a:pPr defTabSz="1874703">
              <a:defRPr/>
            </a:pPr>
            <a:r>
              <a:rPr lang="en-US" sz="2500" dirty="0"/>
              <a:t>An identification of the geographic Market Area by census tracts, jurisdictions, street names, or other geography forming the boundaries from which potential renters will be drawn (include a map which clearly delineates the Market Area)</a:t>
            </a:r>
            <a:endParaRPr lang="en-US" dirty="0"/>
          </a:p>
          <a:p>
            <a:endParaRPr lang="en-US" dirty="0"/>
          </a:p>
        </p:txBody>
      </p:sp>
    </p:spTree>
    <p:extLst>
      <p:ext uri="{BB962C8B-B14F-4D97-AF65-F5344CB8AC3E}">
        <p14:creationId xmlns:p14="http://schemas.microsoft.com/office/powerpoint/2010/main" val="333730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open to scope of this being large to small, this is at the minimum.</a:t>
            </a:r>
          </a:p>
          <a:p>
            <a:endParaRPr lang="en-US" dirty="0"/>
          </a:p>
          <a:p>
            <a:r>
              <a:rPr lang="en-US" dirty="0"/>
              <a:t>For homeownership, an appraisal will be needed </a:t>
            </a:r>
          </a:p>
        </p:txBody>
      </p:sp>
    </p:spTree>
    <p:extLst>
      <p:ext uri="{BB962C8B-B14F-4D97-AF65-F5344CB8AC3E}">
        <p14:creationId xmlns:p14="http://schemas.microsoft.com/office/powerpoint/2010/main" val="3941525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be evaluated under financial feasibility</a:t>
            </a:r>
          </a:p>
        </p:txBody>
      </p:sp>
    </p:spTree>
    <p:extLst>
      <p:ext uri="{BB962C8B-B14F-4D97-AF65-F5344CB8AC3E}">
        <p14:creationId xmlns:p14="http://schemas.microsoft.com/office/powerpoint/2010/main" val="58683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0332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58233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other projects </a:t>
            </a:r>
          </a:p>
        </p:txBody>
      </p:sp>
    </p:spTree>
    <p:extLst>
      <p:ext uri="{BB962C8B-B14F-4D97-AF65-F5344CB8AC3E}">
        <p14:creationId xmlns:p14="http://schemas.microsoft.com/office/powerpoint/2010/main" val="775604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380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5997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43249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9423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2500" dirty="0"/>
              <a:t>JOSE</a:t>
            </a:r>
          </a:p>
          <a:p>
            <a:endParaRPr lang="en-US" altLang="en-US" sz="2500" dirty="0"/>
          </a:p>
          <a:p>
            <a:r>
              <a:rPr lang="en-US" altLang="en-US" sz="2500" dirty="0"/>
              <a:t>National Environmental Policy Act (NEPA) of 1969</a:t>
            </a:r>
          </a:p>
          <a:p>
            <a:endParaRPr lang="en-US" altLang="en-US" sz="2500" dirty="0"/>
          </a:p>
          <a:p>
            <a:r>
              <a:rPr lang="en-US" altLang="en-US" sz="2500" dirty="0"/>
              <a:t>NEPA requires all federal agencies to consider and address any environmental impacts that result from activities and projects they fund or sponsor.</a:t>
            </a:r>
          </a:p>
          <a:p>
            <a:endParaRPr lang="en-US" altLang="en-US" sz="2500" dirty="0"/>
          </a:p>
          <a:p>
            <a:r>
              <a:rPr lang="en-US" altLang="en-US" sz="2500" dirty="0"/>
              <a:t>As an administrator of HUD program funds, GCRA is required to conduct an Environmental Review (ER), and to mitigate any negative impacts of funded projects.</a:t>
            </a:r>
          </a:p>
          <a:p>
            <a:endParaRPr lang="en-US" altLang="en-US" sz="2500" dirty="0"/>
          </a:p>
          <a:p>
            <a:r>
              <a:rPr lang="en-US" altLang="en-US" sz="2500" dirty="0"/>
              <a:t>ER’s are conducted in accordance with HUD's regulations at 24 CFR Part 58.</a:t>
            </a:r>
          </a:p>
          <a:p>
            <a:endParaRPr lang="en-US" dirty="0"/>
          </a:p>
        </p:txBody>
      </p:sp>
    </p:spTree>
    <p:extLst>
      <p:ext uri="{BB962C8B-B14F-4D97-AF65-F5344CB8AC3E}">
        <p14:creationId xmlns:p14="http://schemas.microsoft.com/office/powerpoint/2010/main" val="4043601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a:t>
            </a:r>
          </a:p>
        </p:txBody>
      </p:sp>
    </p:spTree>
    <p:extLst>
      <p:ext uri="{BB962C8B-B14F-4D97-AF65-F5344CB8AC3E}">
        <p14:creationId xmlns:p14="http://schemas.microsoft.com/office/powerpoint/2010/main" val="1141974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a:t>
            </a:r>
          </a:p>
        </p:txBody>
      </p:sp>
    </p:spTree>
    <p:extLst>
      <p:ext uri="{BB962C8B-B14F-4D97-AF65-F5344CB8AC3E}">
        <p14:creationId xmlns:p14="http://schemas.microsoft.com/office/powerpoint/2010/main" val="40279040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 for Limits not yet approved</a:t>
            </a:r>
          </a:p>
        </p:txBody>
      </p:sp>
    </p:spTree>
    <p:extLst>
      <p:ext uri="{BB962C8B-B14F-4D97-AF65-F5344CB8AC3E}">
        <p14:creationId xmlns:p14="http://schemas.microsoft.com/office/powerpoint/2010/main" val="2614630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from Imma </a:t>
            </a:r>
          </a:p>
          <a:p>
            <a:endParaRPr lang="en-US" dirty="0"/>
          </a:p>
          <a:p>
            <a:r>
              <a:rPr lang="en-US" dirty="0"/>
              <a:t>Introductions </a:t>
            </a:r>
          </a:p>
          <a:p>
            <a:endParaRPr lang="en-US" dirty="0"/>
          </a:p>
          <a:p>
            <a:r>
              <a:rPr lang="en-US" dirty="0"/>
              <a:t>Have attendees introduce themselves, Virtual then Room </a:t>
            </a:r>
          </a:p>
        </p:txBody>
      </p:sp>
      <p:sp>
        <p:nvSpPr>
          <p:cNvPr id="4" name="Slide Number Placeholder 3"/>
          <p:cNvSpPr>
            <a:spLocks noGrp="1"/>
          </p:cNvSpPr>
          <p:nvPr>
            <p:ph type="sldNum" sz="quarter" idx="5"/>
          </p:nvPr>
        </p:nvSpPr>
        <p:spPr/>
        <p:txBody>
          <a:bodyPr/>
          <a:lstStyle/>
          <a:p>
            <a:fld id="{6298DF67-8C9A-4B1E-9099-1CDD75FD199A}" type="slidenum">
              <a:rPr lang="en-US" smtClean="0"/>
              <a:t>4</a:t>
            </a:fld>
            <a:endParaRPr lang="en-US" dirty="0"/>
          </a:p>
        </p:txBody>
      </p:sp>
    </p:spTree>
    <p:extLst>
      <p:ext uri="{BB962C8B-B14F-4D97-AF65-F5344CB8AC3E}">
        <p14:creationId xmlns:p14="http://schemas.microsoft.com/office/powerpoint/2010/main" val="13558632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9310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6208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2228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500" dirty="0">
              <a:latin typeface="Arial Rounded MT Bold" panose="020F0704030504030204" pitchFamily="34" charset="0"/>
              <a:cs typeface="Calibri" panose="020F0502020204030204" pitchFamily="34" charset="0"/>
            </a:endParaRPr>
          </a:p>
          <a:p>
            <a:endParaRPr lang="en-US" sz="2500" dirty="0">
              <a:latin typeface="Arial Rounded MT Bold" panose="020F0704030504030204" pitchFamily="34" charset="0"/>
              <a:ea typeface="Calibri" panose="020F0502020204030204" pitchFamily="34" charset="0"/>
              <a:cs typeface="Calibri" panose="020F0502020204030204" pitchFamily="34" charset="0"/>
            </a:endParaRPr>
          </a:p>
          <a:p>
            <a:r>
              <a:rPr lang="en-US" sz="2500" dirty="0">
                <a:latin typeface="Arial Rounded MT Bold" panose="020F0704030504030204" pitchFamily="34" charset="0"/>
                <a:ea typeface="Calibri" panose="020F0502020204030204" pitchFamily="34" charset="0"/>
                <a:cs typeface="Calibri" panose="020F0502020204030204" pitchFamily="34" charset="0"/>
              </a:rPr>
              <a:t>Greenville County Affordable Housing Fund  (AHF) – Local funding from the Greenville County Administration created to assist with the furtherance of making housing affordable in the County. </a:t>
            </a:r>
            <a:r>
              <a:rPr lang="en-US" sz="4000" b="0" i="0" dirty="0">
                <a:solidFill>
                  <a:srgbClr val="7A7D7F"/>
                </a:solidFill>
                <a:effectLst/>
                <a:latin typeface="Nunito Sans Regular"/>
              </a:rPr>
              <a:t>HE GCAHF was established in 2019 as a result of the recommendation of the 2018 Affordable Housing Study for Greenville County to support production and supply of affordable and workforce housing in the County. The general purposes of HOME and GCAHF are expanding the supply of decent and affordable housing and workforce housing, particularly rental housing, for very low income-, low-, moderate-, and middle-income residents (GCAHF only), strengthening the abilities of state and local governments to design and implement strategies for achieving adequate supplies of decent housing affordable to the residents. </a:t>
            </a:r>
            <a:endParaRPr lang="en-US" sz="2500" dirty="0">
              <a:latin typeface="Arial Rounded MT Bold" panose="020F0704030504030204" pitchFamily="34" charset="0"/>
              <a:ea typeface="Calibri" panose="020F0502020204030204" pitchFamily="34" charset="0"/>
              <a:cs typeface="Calibri" panose="020F0502020204030204" pitchFamily="34" charset="0"/>
            </a:endParaRPr>
          </a:p>
          <a:p>
            <a:endParaRPr lang="en-US" dirty="0"/>
          </a:p>
          <a:p>
            <a:endParaRPr lang="en-US" dirty="0"/>
          </a:p>
        </p:txBody>
      </p:sp>
    </p:spTree>
    <p:extLst>
      <p:ext uri="{BB962C8B-B14F-4D97-AF65-F5344CB8AC3E}">
        <p14:creationId xmlns:p14="http://schemas.microsoft.com/office/powerpoint/2010/main" val="388803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500" dirty="0">
                <a:latin typeface="Arial Rounded MT Bold" panose="020F0704030504030204" pitchFamily="34" charset="0"/>
                <a:cs typeface="Calibri" panose="020F0502020204030204" pitchFamily="34" charset="0"/>
              </a:rPr>
              <a:t>Iola Wilson St. creation (and future housing) in </a:t>
            </a:r>
            <a:r>
              <a:rPr lang="en-US" sz="2500" dirty="0" err="1">
                <a:latin typeface="Arial Rounded MT Bold" panose="020F0704030504030204" pitchFamily="34" charset="0"/>
                <a:cs typeface="Calibri" panose="020F0502020204030204" pitchFamily="34" charset="0"/>
              </a:rPr>
              <a:t>Brutontown</a:t>
            </a:r>
            <a:endParaRPr lang="en-US" sz="2500" dirty="0">
              <a:latin typeface="Arial Rounded MT Bold" panose="020F0704030504030204" pitchFamily="34" charset="0"/>
              <a:cs typeface="Calibri" panose="020F0502020204030204" pitchFamily="34" charset="0"/>
            </a:endParaRPr>
          </a:p>
          <a:p>
            <a:r>
              <a:rPr lang="en-US" sz="2500" dirty="0">
                <a:latin typeface="Arial Rounded MT Bold" panose="020F0704030504030204" pitchFamily="34" charset="0"/>
                <a:cs typeface="Calibri" panose="020F0502020204030204" pitchFamily="34" charset="0"/>
              </a:rPr>
              <a:t>ADA bathrooms at Emmanual Sullivan Park in Fountain Inn </a:t>
            </a:r>
          </a:p>
          <a:p>
            <a:r>
              <a:rPr lang="en-US" dirty="0"/>
              <a:t>Sidewalks at Miller Place housing development </a:t>
            </a:r>
          </a:p>
          <a:p>
            <a:r>
              <a:rPr lang="en-US" dirty="0"/>
              <a:t>San Souci Townhomes at Gridley and Morris 14 units 50-100 AMI</a:t>
            </a:r>
          </a:p>
          <a:p>
            <a:endParaRPr lang="en-US" dirty="0"/>
          </a:p>
          <a:p>
            <a:endParaRPr lang="en-US" dirty="0"/>
          </a:p>
          <a:p>
            <a:r>
              <a:rPr lang="en-US" dirty="0"/>
              <a:t>Fairview – Phase 11 14 units, Phase II 19 units  33 Townhomes for 50-100% AMI</a:t>
            </a:r>
          </a:p>
        </p:txBody>
      </p:sp>
    </p:spTree>
    <p:extLst>
      <p:ext uri="{BB962C8B-B14F-4D97-AF65-F5344CB8AC3E}">
        <p14:creationId xmlns:p14="http://schemas.microsoft.com/office/powerpoint/2010/main" val="1776516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NHE 72 affordable rental units up to 60% AMI (and soon to be Butler II)</a:t>
            </a:r>
          </a:p>
          <a:p>
            <a:r>
              <a:rPr lang="en-US" dirty="0"/>
              <a:t>Church Street Place – 36 units PSH with UHC</a:t>
            </a:r>
          </a:p>
          <a:p>
            <a:r>
              <a:rPr lang="en-US" dirty="0"/>
              <a:t>Woodside Neighborhood in Simpsonville with H4H (under 60% AMI)</a:t>
            </a:r>
          </a:p>
          <a:p>
            <a:r>
              <a:rPr lang="en-US" dirty="0"/>
              <a:t>Gordon Street Mill Apt. – 116 units &lt; 60% AMI with M. Peters Group</a:t>
            </a:r>
          </a:p>
          <a:p>
            <a:endParaRPr lang="en-US" dirty="0"/>
          </a:p>
        </p:txBody>
      </p:sp>
    </p:spTree>
    <p:extLst>
      <p:ext uri="{BB962C8B-B14F-4D97-AF65-F5344CB8AC3E}">
        <p14:creationId xmlns:p14="http://schemas.microsoft.com/office/powerpoint/2010/main" val="891325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Tree>
    <p:extLst>
      <p:ext uri="{BB962C8B-B14F-4D97-AF65-F5344CB8AC3E}">
        <p14:creationId xmlns:p14="http://schemas.microsoft.com/office/powerpoint/2010/main" val="3943608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CHDO – Definition – from HUD – “a private nonprofit, community-based, service organization that has, or intends to obtain, staff with the capacity to develop affordable housing for the community it serves”</a:t>
            </a:r>
          </a:p>
          <a:p>
            <a:r>
              <a:rPr lang="en-US" dirty="0">
                <a:cs typeface="Calibri"/>
              </a:rPr>
              <a:t>We will get into the funding details for each of these applicants. </a:t>
            </a:r>
          </a:p>
        </p:txBody>
      </p:sp>
    </p:spTree>
    <p:extLst>
      <p:ext uri="{BB962C8B-B14F-4D97-AF65-F5344CB8AC3E}">
        <p14:creationId xmlns:p14="http://schemas.microsoft.com/office/powerpoint/2010/main" val="3661614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fld id="{16AD3D23-DC75-4C3A-AB2B-D6F93C0A41D7}" type="datetime1">
              <a:rPr lang="en-US" smtClean="0">
                <a:solidFill>
                  <a:prstClr val="black">
                    <a:tint val="75000"/>
                  </a:prstClr>
                </a:solidFill>
              </a:rPr>
              <a:t>1/17/2024</a:t>
            </a:fld>
            <a:endParaRPr lang="en-US" dirty="0">
              <a:solidFill>
                <a:prstClr val="black">
                  <a:tint val="75000"/>
                </a:prstClr>
              </a:solidFill>
            </a:endParaRPr>
          </a:p>
        </p:txBody>
      </p:sp>
      <p:sp>
        <p:nvSpPr>
          <p:cNvPr id="8" name="Slide Number Placeholder 7"/>
          <p:cNvSpPr>
            <a:spLocks noGrp="1"/>
          </p:cNvSpPr>
          <p:nvPr>
            <p:ph type="sldNum" sz="quarter" idx="11"/>
          </p:nvPr>
        </p:nvSpPr>
        <p:spPr/>
        <p:txBody>
          <a:bodyPr/>
          <a:lstStyle/>
          <a:p>
            <a:pPr>
              <a:defRPr/>
            </a:pPr>
            <a:fld id="{5DD305AC-E35B-45E4-8B39-0EA3451CD684}" type="slidenum">
              <a:rPr lang="en-US" altLang="en-US" smtClean="0"/>
              <a:pPr>
                <a:defRPr/>
              </a:pPr>
              <a:t>‹#›</a:t>
            </a:fld>
            <a:endParaRPr lang="en-US" altLang="en-US" dirty="0"/>
          </a:p>
        </p:txBody>
      </p:sp>
      <p:sp>
        <p:nvSpPr>
          <p:cNvPr id="9" name="Footer Placeholder 8"/>
          <p:cNvSpPr>
            <a:spLocks noGrp="1"/>
          </p:cNvSpPr>
          <p:nvPr>
            <p:ph type="ftr" sz="quarter" idx="12"/>
          </p:nvPr>
        </p:nvSpPr>
        <p:spPr/>
        <p:txBody>
          <a:bodyPr/>
          <a:lstStyle/>
          <a:p>
            <a:pPr>
              <a:defRPr/>
            </a:pPr>
            <a:endParaRPr lang="en-US" dirty="0">
              <a:solidFill>
                <a:prstClr val="black">
                  <a:tint val="75000"/>
                </a:prstClr>
              </a:solidFill>
            </a:endParaRPr>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6AE3360-6E1B-4C9E-BDEA-5220D06C0447}" type="datetime1">
              <a:rPr lang="en-US" smtClean="0">
                <a:solidFill>
                  <a:prstClr val="black">
                    <a:tint val="75000"/>
                  </a:prstClr>
                </a:solidFill>
              </a:rPr>
              <a:t>1/17/2024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845DDD43-F6D5-4A07-AB59-C6EE0BA133EB}" type="slidenum">
              <a:rPr lang="en-US" altLang="en-US" smtClean="0"/>
              <a:pPr>
                <a:defRPr/>
              </a:pPr>
              <a:t>‹#›</a:t>
            </a:fld>
            <a:endParaRPr lang="en-US" altLang="en-US" dirty="0"/>
          </a:p>
        </p:txBody>
      </p:sp>
    </p:spTree>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41D0AA7-EFB0-46D0-9017-87601D12A6A1}" type="datetime1">
              <a:rPr lang="en-US" smtClean="0">
                <a:solidFill>
                  <a:prstClr val="black">
                    <a:tint val="75000"/>
                  </a:prstClr>
                </a:solidFill>
              </a:rPr>
              <a:t>1/17/2024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48761BE-628D-4E8C-84A0-627784AAF8A4}" type="slidenum">
              <a:rPr lang="en-US" altLang="en-US" smtClean="0"/>
              <a:pPr>
                <a:defRPr/>
              </a:pPr>
              <a:t>‹#›</a:t>
            </a:fld>
            <a:endParaRPr lang="en-US" altLang="en-US" dirty="0"/>
          </a:p>
        </p:txBody>
      </p:sp>
    </p:spTree>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normAutofit/>
          </a:bodyPr>
          <a:lstStyle/>
          <a:p>
            <a:pPr lvl="0"/>
            <a:endParaRPr lang="en-US" noProof="0" dirty="0"/>
          </a:p>
        </p:txBody>
      </p:sp>
      <p:sp>
        <p:nvSpPr>
          <p:cNvPr id="4" name="Date Placeholder 9"/>
          <p:cNvSpPr>
            <a:spLocks noGrp="1"/>
          </p:cNvSpPr>
          <p:nvPr>
            <p:ph type="dt" sz="half" idx="10"/>
          </p:nvPr>
        </p:nvSpPr>
        <p:spPr/>
        <p:txBody>
          <a:bodyPr/>
          <a:lstStyle>
            <a:lvl1pPr>
              <a:defRPr/>
            </a:lvl1pPr>
          </a:lstStyle>
          <a:p>
            <a:pPr>
              <a:defRPr/>
            </a:pPr>
            <a:fld id="{EA2091CA-3A68-48EE-AC23-1F1BA6285B0C}" type="datetime1">
              <a:rPr lang="en-US" smtClean="0"/>
              <a:t>1/17/2024</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FEEADF55-62B6-40E6-8CDE-A2D68B7F392B}" type="slidenum">
              <a:rPr lang="en-US"/>
              <a:pPr>
                <a:defRPr/>
              </a:pPr>
              <a:t>‹#›</a:t>
            </a:fld>
            <a:endParaRPr lang="en-US" dirty="0"/>
          </a:p>
        </p:txBody>
      </p:sp>
    </p:spTree>
    <p:extLst>
      <p:ext uri="{BB962C8B-B14F-4D97-AF65-F5344CB8AC3E}">
        <p14:creationId xmlns:p14="http://schemas.microsoft.com/office/powerpoint/2010/main" val="2111943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4E91C-24BF-4AA7-8757-9D9226DE26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C44EC5-3D03-44B3-AC82-66DF99B9A0B5}"/>
              </a:ext>
            </a:extLst>
          </p:cNvPr>
          <p:cNvSpPr>
            <a:spLocks noGrp="1"/>
          </p:cNvSpPr>
          <p:nvPr>
            <p:ph type="dt" sz="half" idx="10"/>
          </p:nvPr>
        </p:nvSpPr>
        <p:spPr/>
        <p:txBody>
          <a:bodyPr/>
          <a:lstStyle/>
          <a:p>
            <a:fld id="{2878553D-06C1-42EB-B450-ABC1A36E0AB1}" type="datetime1">
              <a:rPr lang="en-US" smtClean="0"/>
              <a:t>1/17/2024</a:t>
            </a:fld>
            <a:endParaRPr lang="en-US" dirty="0"/>
          </a:p>
        </p:txBody>
      </p:sp>
      <p:sp>
        <p:nvSpPr>
          <p:cNvPr id="4" name="Footer Placeholder 3">
            <a:extLst>
              <a:ext uri="{FF2B5EF4-FFF2-40B4-BE49-F238E27FC236}">
                <a16:creationId xmlns:a16="http://schemas.microsoft.com/office/drawing/2014/main" id="{AF1C1433-1E28-4111-A6C0-68FA0882A91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C395815-6B3D-4E3A-8389-254A46292F70}"/>
              </a:ext>
            </a:extLst>
          </p:cNvPr>
          <p:cNvSpPr>
            <a:spLocks noGrp="1"/>
          </p:cNvSpPr>
          <p:nvPr>
            <p:ph type="sldNum" sz="quarter" idx="12"/>
          </p:nvPr>
        </p:nvSpPr>
        <p:spPr/>
        <p:txBody>
          <a:bodyPr/>
          <a:lstStyle/>
          <a:p>
            <a:fld id="{5381BE4E-E409-4BDF-B79D-EEE5C131D0D4}" type="slidenum">
              <a:rPr lang="en-US" smtClean="0"/>
              <a:t>‹#›</a:t>
            </a:fld>
            <a:endParaRPr lang="en-US" dirty="0"/>
          </a:p>
        </p:txBody>
      </p:sp>
    </p:spTree>
    <p:extLst>
      <p:ext uri="{BB962C8B-B14F-4D97-AF65-F5344CB8AC3E}">
        <p14:creationId xmlns:p14="http://schemas.microsoft.com/office/powerpoint/2010/main" val="1114761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03202-08B8-0E0E-5869-DDC0763DFD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C0E2F3-244A-42B0-11E6-35F1C0B03B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20EEE5-0D97-29F9-F007-755827DB5694}"/>
              </a:ext>
            </a:extLst>
          </p:cNvPr>
          <p:cNvSpPr>
            <a:spLocks noGrp="1"/>
          </p:cNvSpPr>
          <p:nvPr>
            <p:ph type="dt" sz="half" idx="10"/>
          </p:nvPr>
        </p:nvSpPr>
        <p:spPr/>
        <p:txBody>
          <a:bodyPr/>
          <a:lstStyle/>
          <a:p>
            <a:fld id="{26D35F22-D023-4F4D-B84A-7D4E5534792A}" type="datetime1">
              <a:rPr lang="en-US" smtClean="0"/>
              <a:t>1/17/2024</a:t>
            </a:fld>
            <a:endParaRPr lang="en-US" dirty="0"/>
          </a:p>
        </p:txBody>
      </p:sp>
      <p:sp>
        <p:nvSpPr>
          <p:cNvPr id="5" name="Footer Placeholder 4">
            <a:extLst>
              <a:ext uri="{FF2B5EF4-FFF2-40B4-BE49-F238E27FC236}">
                <a16:creationId xmlns:a16="http://schemas.microsoft.com/office/drawing/2014/main" id="{F6887267-863E-8821-D138-09D8F5EAAF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663C589-2691-FD1B-F2D8-FBFCF734EB3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2342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E561E-8029-A32B-97DC-13BBECE6CB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4D443C-8F07-CC54-99D2-D3C9FB6865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A23483-E6D0-D23F-A0AE-07AE86C8C6B2}"/>
              </a:ext>
            </a:extLst>
          </p:cNvPr>
          <p:cNvSpPr>
            <a:spLocks noGrp="1"/>
          </p:cNvSpPr>
          <p:nvPr>
            <p:ph type="dt" sz="half" idx="10"/>
          </p:nvPr>
        </p:nvSpPr>
        <p:spPr/>
        <p:txBody>
          <a:bodyPr/>
          <a:lstStyle/>
          <a:p>
            <a:fld id="{BDBBD417-76A9-415E-AAC2-259A578B758C}" type="datetime1">
              <a:rPr lang="en-US" smtClean="0"/>
              <a:t>1/17/2024</a:t>
            </a:fld>
            <a:endParaRPr lang="en-US" dirty="0"/>
          </a:p>
        </p:txBody>
      </p:sp>
      <p:sp>
        <p:nvSpPr>
          <p:cNvPr id="5" name="Footer Placeholder 4">
            <a:extLst>
              <a:ext uri="{FF2B5EF4-FFF2-40B4-BE49-F238E27FC236}">
                <a16:creationId xmlns:a16="http://schemas.microsoft.com/office/drawing/2014/main" id="{4389F3E6-3BCA-EC69-0CE7-F1104757B1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1FAF7F-2F53-0D4B-BE78-6F9E30BBA0A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4904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9CE60-6051-D80E-B98E-65671E8554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3B737E-AB9B-ADF0-8CAE-5E8FF342D4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AAD18B-7905-8300-8765-5B46D39CF6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872189-EE35-04AF-E570-B85F46BA1973}"/>
              </a:ext>
            </a:extLst>
          </p:cNvPr>
          <p:cNvSpPr>
            <a:spLocks noGrp="1"/>
          </p:cNvSpPr>
          <p:nvPr>
            <p:ph type="dt" sz="half" idx="10"/>
          </p:nvPr>
        </p:nvSpPr>
        <p:spPr/>
        <p:txBody>
          <a:bodyPr/>
          <a:lstStyle/>
          <a:p>
            <a:fld id="{D4091314-3040-4146-9A38-75BA15BEEE12}" type="datetime1">
              <a:rPr lang="en-US" smtClean="0"/>
              <a:t>1/17/2024</a:t>
            </a:fld>
            <a:endParaRPr lang="en-US" dirty="0"/>
          </a:p>
        </p:txBody>
      </p:sp>
      <p:sp>
        <p:nvSpPr>
          <p:cNvPr id="6" name="Footer Placeholder 5">
            <a:extLst>
              <a:ext uri="{FF2B5EF4-FFF2-40B4-BE49-F238E27FC236}">
                <a16:creationId xmlns:a16="http://schemas.microsoft.com/office/drawing/2014/main" id="{993D4744-AB97-A469-2EF7-4A9E490BF5E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408F8B-32ED-9EFC-85D1-BC95510BAB9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54835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4AA83-F4A7-E1C3-364A-1AF10EF923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4B7D19-317F-1385-9575-F8A3B55C87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3AE646-85C1-D2B7-EEC1-820C8F3B78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CB188E-9C87-6CA7-995C-CB5CCD83A1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DB2EED-7E68-7CD6-C613-D3F398A221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2D523-7CCC-8788-0F74-123E8B7CB51C}"/>
              </a:ext>
            </a:extLst>
          </p:cNvPr>
          <p:cNvSpPr>
            <a:spLocks noGrp="1"/>
          </p:cNvSpPr>
          <p:nvPr>
            <p:ph type="dt" sz="half" idx="10"/>
          </p:nvPr>
        </p:nvSpPr>
        <p:spPr/>
        <p:txBody>
          <a:bodyPr/>
          <a:lstStyle/>
          <a:p>
            <a:fld id="{32E46186-DBB8-467C-987C-A6E0EEC56047}" type="datetime1">
              <a:rPr lang="en-US" smtClean="0"/>
              <a:t>1/17/2024</a:t>
            </a:fld>
            <a:endParaRPr lang="en-US" dirty="0"/>
          </a:p>
        </p:txBody>
      </p:sp>
      <p:sp>
        <p:nvSpPr>
          <p:cNvPr id="8" name="Footer Placeholder 7">
            <a:extLst>
              <a:ext uri="{FF2B5EF4-FFF2-40B4-BE49-F238E27FC236}">
                <a16:creationId xmlns:a16="http://schemas.microsoft.com/office/drawing/2014/main" id="{7483A68A-0CD8-3FF4-B740-61517381BDB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2FF558-7E54-0B4A-4834-457D8E3D2D3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1845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51E637-FB78-FAAC-CA6B-2AF8C1D235D7}"/>
              </a:ext>
            </a:extLst>
          </p:cNvPr>
          <p:cNvSpPr>
            <a:spLocks noGrp="1"/>
          </p:cNvSpPr>
          <p:nvPr>
            <p:ph type="dt" sz="half" idx="10"/>
          </p:nvPr>
        </p:nvSpPr>
        <p:spPr/>
        <p:txBody>
          <a:bodyPr/>
          <a:lstStyle/>
          <a:p>
            <a:fld id="{499E2E3C-92B0-4EAB-9D09-CD2D8D89874D}" type="datetime1">
              <a:rPr lang="en-US" smtClean="0"/>
              <a:t>1/17/2024</a:t>
            </a:fld>
            <a:endParaRPr lang="en-US" dirty="0"/>
          </a:p>
        </p:txBody>
      </p:sp>
      <p:sp>
        <p:nvSpPr>
          <p:cNvPr id="3" name="Footer Placeholder 2">
            <a:extLst>
              <a:ext uri="{FF2B5EF4-FFF2-40B4-BE49-F238E27FC236}">
                <a16:creationId xmlns:a16="http://schemas.microsoft.com/office/drawing/2014/main" id="{EB21B09B-DC78-9766-1063-8EB787B9104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4711247-B50C-B6F2-C208-E4D3A810E6E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9686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AB0A1-C132-77C5-2FCA-AB2F565019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0C6E13-F8BC-68A6-2833-F538D003AB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EE2263-7F80-C071-F115-345E2ACC0439}"/>
              </a:ext>
            </a:extLst>
          </p:cNvPr>
          <p:cNvSpPr>
            <a:spLocks noGrp="1"/>
          </p:cNvSpPr>
          <p:nvPr>
            <p:ph type="dt" sz="half" idx="10"/>
          </p:nvPr>
        </p:nvSpPr>
        <p:spPr/>
        <p:txBody>
          <a:bodyPr/>
          <a:lstStyle/>
          <a:p>
            <a:fld id="{4D22B6D6-90B6-4A4B-BE21-8ED74EFB44CE}" type="datetime1">
              <a:rPr lang="en-US" smtClean="0"/>
              <a:t>1/17/2024</a:t>
            </a:fld>
            <a:endParaRPr lang="en-US" dirty="0"/>
          </a:p>
        </p:txBody>
      </p:sp>
      <p:sp>
        <p:nvSpPr>
          <p:cNvPr id="5" name="Footer Placeholder 4">
            <a:extLst>
              <a:ext uri="{FF2B5EF4-FFF2-40B4-BE49-F238E27FC236}">
                <a16:creationId xmlns:a16="http://schemas.microsoft.com/office/drawing/2014/main" id="{5507AEB1-C0BE-B15D-3C8E-CF7C62EBC06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571F45-B439-3A45-6103-CB371AD859C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156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C9D2219-8B4C-4B4A-8194-B0B8A399DEBD}" type="datetime1">
              <a:rPr lang="en-US" smtClean="0">
                <a:solidFill>
                  <a:prstClr val="black">
                    <a:tint val="75000"/>
                  </a:prstClr>
                </a:solidFill>
              </a:rPr>
              <a:t>1/17/2024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E761FB9-B9F5-4943-9765-1DF71D92BFC4}" type="slidenum">
              <a:rPr lang="en-US" altLang="en-US" smtClean="0"/>
              <a:pPr>
                <a:defRPr/>
              </a:pPr>
              <a:t>‹#›</a:t>
            </a:fld>
            <a:endParaRPr lang="en-US" altLang="en-US" dirty="0"/>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1"/>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963084" y="4068764"/>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2FDDCE2-A71F-4E51-86FE-4D8F15B02B8E}" type="datetime1">
              <a:rPr lang="en-US" smtClean="0">
                <a:solidFill>
                  <a:prstClr val="black">
                    <a:tint val="75000"/>
                  </a:prstClr>
                </a:solidFill>
              </a:rPr>
              <a:t>1/17/2024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9766099-6008-471C-B47A-04C2B2233100}" type="slidenum">
              <a:rPr lang="en-US" altLang="en-US" smtClean="0"/>
              <a:pPr>
                <a:defRPr/>
              </a:pPr>
              <a:t>‹#›</a:t>
            </a:fld>
            <a:endParaRPr lang="en-US" altLang="en-US" dirty="0"/>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728971"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EF602100-ADE9-4D06-88C3-893ACB8093C7}" type="datetime1">
              <a:rPr lang="en-US" smtClean="0">
                <a:solidFill>
                  <a:prstClr val="black">
                    <a:tint val="75000"/>
                  </a:prstClr>
                </a:solidFill>
              </a:rPr>
              <a:t>1/17/2024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DAFCAC7-DDBD-48FF-9485-F4CBD339A04F}" type="slidenum">
              <a:rPr lang="en-US" altLang="en-US" smtClean="0"/>
              <a:pPr>
                <a:defRPr/>
              </a:pPr>
              <a:t>‹#›</a:t>
            </a:fld>
            <a:endParaRPr lang="en-US" alt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7601"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fld id="{00F26AB7-0C03-485C-B1EA-A3AFCAC07534}" type="datetime1">
              <a:rPr lang="en-US" smtClean="0">
                <a:solidFill>
                  <a:prstClr val="black">
                    <a:tint val="75000"/>
                  </a:prstClr>
                </a:solidFill>
              </a:rPr>
              <a:t>1/17/2024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9350605-2182-452B-AE33-433EAAB30DBD}" type="slidenum">
              <a:rPr lang="en-US" altLang="en-US" smtClean="0"/>
              <a:pPr>
                <a:defRPr/>
              </a:pPr>
              <a:t>‹#›</a:t>
            </a:fld>
            <a:endParaRPr lang="en-US" altLang="en-US" dirty="0"/>
          </a:p>
        </p:txBody>
      </p:sp>
      <p:sp>
        <p:nvSpPr>
          <p:cNvPr id="11" name="Content Placeholder 10"/>
          <p:cNvSpPr>
            <a:spLocks noGrp="1"/>
          </p:cNvSpPr>
          <p:nvPr>
            <p:ph sz="quarter" idx="13"/>
          </p:nvPr>
        </p:nvSpPr>
        <p:spPr>
          <a:xfrm>
            <a:off x="609600" y="2212848"/>
            <a:ext cx="5388864"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30112" y="2212849"/>
            <a:ext cx="5388864"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471FEA5F-CA5E-42A9-B054-D583EE03474F}" type="datetime1">
              <a:rPr lang="en-US" smtClean="0">
                <a:solidFill>
                  <a:prstClr val="black">
                    <a:tint val="75000"/>
                  </a:prstClr>
                </a:solidFill>
              </a:rPr>
              <a:t>1/17/2024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F6969B7A-03B6-4B20-883B-0B0287EDF607}" type="slidenum">
              <a:rPr lang="en-US" altLang="en-US" smtClean="0"/>
              <a:pPr>
                <a:defRPr/>
              </a:pPr>
              <a:t>‹#›</a:t>
            </a:fld>
            <a:endParaRPr lang="en-US" altLang="en-US" dirty="0"/>
          </a:p>
        </p:txBody>
      </p:sp>
    </p:spTree>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79A553D-04BA-4C54-BF9A-F27F7508D8AB}" type="datetime1">
              <a:rPr lang="en-US" smtClean="0">
                <a:solidFill>
                  <a:prstClr val="black">
                    <a:tint val="75000"/>
                  </a:prstClr>
                </a:solidFill>
              </a:rPr>
              <a:t>1/17/2024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06A5CDC3-3604-4F36-9B95-5F6BDCF11274}" type="slidenum">
              <a:rPr lang="en-US" altLang="en-US" smtClean="0"/>
              <a:pPr>
                <a:defRPr/>
              </a:pPr>
              <a:t>‹#›</a:t>
            </a:fld>
            <a:endParaRPr lang="en-US" altLang="en-US" dirty="0"/>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6117"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958850" y="273051"/>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876117" y="2438401"/>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D5C8506-C071-4D68-9A3C-F9060749F868}" type="datetime1">
              <a:rPr lang="en-US" smtClean="0">
                <a:solidFill>
                  <a:prstClr val="black">
                    <a:tint val="75000"/>
                  </a:prstClr>
                </a:solidFill>
              </a:rPr>
              <a:t>1/17/2024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0382308-9E48-4FCA-82B2-F6E241327BF2}" type="slidenum">
              <a:rPr lang="en-US" altLang="en-US" smtClean="0"/>
              <a:pPr>
                <a:defRPr/>
              </a:pPr>
              <a:t>‹#›</a:t>
            </a:fld>
            <a:endParaRPr lang="en-US" altLang="en-US" dirty="0"/>
          </a:p>
        </p:txBody>
      </p:sp>
    </p:spTree>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DE314B3-5DBB-467F-8467-BF227B98EEBA}" type="datetime1">
              <a:rPr lang="en-US" smtClean="0">
                <a:solidFill>
                  <a:prstClr val="black">
                    <a:tint val="75000"/>
                  </a:prstClr>
                </a:solidFill>
              </a:rPr>
              <a:t>1/17/2024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F9CB4A7-D55C-45E8-91BB-EB93D7D0C3D1}" type="slidenum">
              <a:rPr lang="en-US" altLang="en-US" smtClean="0"/>
              <a:pPr>
                <a:defRPr/>
              </a:pPr>
              <a:t>‹#›</a:t>
            </a:fld>
            <a:endParaRPr lang="en-US" altLang="en-US" dirty="0"/>
          </a:p>
        </p:txBody>
      </p:sp>
    </p:spTree>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484463" y="6356351"/>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fontAlgn="base">
              <a:spcBef>
                <a:spcPct val="0"/>
              </a:spcBef>
              <a:spcAft>
                <a:spcPct val="0"/>
              </a:spcAft>
              <a:defRPr/>
            </a:pPr>
            <a:fld id="{CE57E4B5-8691-4FD4-9A03-CBD97362B1C1}" type="datetime1">
              <a:rPr lang="en-US" smtClean="0">
                <a:solidFill>
                  <a:prstClr val="black">
                    <a:tint val="75000"/>
                  </a:prstClr>
                </a:solidFill>
              </a:rPr>
              <a:t>1/17/2024</a:t>
            </a:fld>
            <a:endParaRPr lang="en-US" dirty="0">
              <a:solidFill>
                <a:prstClr val="black">
                  <a:tint val="75000"/>
                </a:prstClr>
              </a:solidFill>
            </a:endParaRPr>
          </a:p>
        </p:txBody>
      </p:sp>
      <p:sp>
        <p:nvSpPr>
          <p:cNvPr id="5" name="Footer Placeholder 4"/>
          <p:cNvSpPr>
            <a:spLocks noGrp="1"/>
          </p:cNvSpPr>
          <p:nvPr>
            <p:ph type="ftr" sz="quarter" idx="3"/>
          </p:nvPr>
        </p:nvSpPr>
        <p:spPr>
          <a:xfrm>
            <a:off x="878887" y="6356351"/>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fontAlgn="base">
              <a:spcBef>
                <a:spcPct val="0"/>
              </a:spcBef>
              <a:spcAft>
                <a:spcPct val="0"/>
              </a:spcAft>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391038" y="6356351"/>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fontAlgn="base">
              <a:spcBef>
                <a:spcPct val="0"/>
              </a:spcBef>
              <a:spcAft>
                <a:spcPct val="0"/>
              </a:spcAft>
              <a:defRPr/>
            </a:pPr>
            <a:fld id="{64B6C6CF-E24A-4B82-9400-494958AEECF2}" type="slidenum">
              <a:rPr lang="en-US" altLang="en-US" smtClean="0">
                <a:latin typeface="Arial" charset="0"/>
              </a:rPr>
              <a:pPr fontAlgn="base">
                <a:spcBef>
                  <a:spcPct val="0"/>
                </a:spcBef>
                <a:spcAft>
                  <a:spcPct val="0"/>
                </a:spcAft>
                <a:defRPr/>
              </a:pPr>
              <a:t>‹#›</a:t>
            </a:fld>
            <a:endParaRPr lang="en-US" altLang="en-US" dirty="0">
              <a:latin typeface="Arial" charset="0"/>
            </a:endParaRPr>
          </a:p>
        </p:txBody>
      </p:sp>
      <p:sp>
        <p:nvSpPr>
          <p:cNvPr id="7" name="Oval 6"/>
          <p:cNvSpPr/>
          <p:nvPr/>
        </p:nvSpPr>
        <p:spPr>
          <a:xfrm>
            <a:off x="11277014"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sp>
        <p:nvSpPr>
          <p:cNvPr id="8" name="Oval 7"/>
          <p:cNvSpPr/>
          <p:nvPr/>
        </p:nvSpPr>
        <p:spPr>
          <a:xfrm>
            <a:off x="75882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ransition spd="slow">
    <p:dissolve/>
  </p:transition>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4FF50E-ACC1-442F-B589-F9F0E20BE7C7}"/>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8973A3-C3AC-4631-AC8E-77491C4A7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CA8E8-D910-405E-8772-F31F3C32A22D}"/>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49088-166C-42D9-8BD4-C7DF5C27464A}" type="datetime1">
              <a:rPr lang="en-US" smtClean="0"/>
              <a:t>1/17/2024</a:t>
            </a:fld>
            <a:endParaRPr lang="en-US" dirty="0"/>
          </a:p>
        </p:txBody>
      </p:sp>
      <p:sp>
        <p:nvSpPr>
          <p:cNvPr id="5" name="Footer Placeholder 4">
            <a:extLst>
              <a:ext uri="{FF2B5EF4-FFF2-40B4-BE49-F238E27FC236}">
                <a16:creationId xmlns:a16="http://schemas.microsoft.com/office/drawing/2014/main" id="{4044147B-8AC1-40CF-AF7B-7B74CDEC0C3E}"/>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E5954FE-C193-4ECF-897D-8D0A12E8E590}"/>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1BE4E-E409-4BDF-B79D-EEE5C131D0D4}" type="slidenum">
              <a:rPr lang="en-US" smtClean="0"/>
              <a:t>‹#›</a:t>
            </a:fld>
            <a:endParaRPr lang="en-US" dirty="0"/>
          </a:p>
        </p:txBody>
      </p:sp>
    </p:spTree>
    <p:extLst>
      <p:ext uri="{BB962C8B-B14F-4D97-AF65-F5344CB8AC3E}">
        <p14:creationId xmlns:p14="http://schemas.microsoft.com/office/powerpoint/2010/main" val="216317209"/>
      </p:ext>
    </p:extLst>
  </p:cSld>
  <p:clrMap bg1="lt1" tx1="dk1" bg2="lt2" tx2="dk2" accent1="accent1" accent2="accent2" accent3="accent3" accent4="accent4" accent5="accent5" accent6="accent6" hlink="hlink" folHlink="folHlink"/>
  <p:sldLayoutIdLst>
    <p:sldLayoutId id="2147483654" r:id="rId1"/>
    <p:sldLayoutId id="2147483798" r:id="rId2"/>
    <p:sldLayoutId id="2147483799" r:id="rId3"/>
    <p:sldLayoutId id="2147483800" r:id="rId4"/>
    <p:sldLayoutId id="2147483801" r:id="rId5"/>
    <p:sldLayoutId id="2147483802" r:id="rId6"/>
    <p:sldLayoutId id="2147483803" r:id="rId7"/>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huduser.gov/portal/datasets/il.html"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18/10/relationships/comments" Target="../comments/modernComment_12E_A20EF909.xml"/><Relationship Id="rId7" Type="http://schemas.openxmlformats.org/officeDocument/2006/relationships/diagramColors" Target="../diagrams/colors5.xml"/><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jpg"/></Relationships>
</file>

<file path=ppt/slides/_rels/slide36.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0.xml"/><Relationship Id="rId1" Type="http://schemas.openxmlformats.org/officeDocument/2006/relationships/slideLayout" Target="../slideLayouts/slideLayout15.xml"/><Relationship Id="rId4" Type="http://schemas.openxmlformats.org/officeDocument/2006/relationships/hyperlink" Target="https://gcra-sc.org/our-services/grants-loans/#developer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jcastle@gcra-sc.org" TargetMode="External"/><Relationship Id="rId7"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hyperlink" Target="mailto:farnaiz@gcra-sc.org" TargetMode="External"/><Relationship Id="rId5" Type="http://schemas.openxmlformats.org/officeDocument/2006/relationships/hyperlink" Target="mailto:jreyneso@gcra-sc.org" TargetMode="External"/><Relationship Id="rId4" Type="http://schemas.openxmlformats.org/officeDocument/2006/relationships/hyperlink" Target="mailto:inwobodu@gcra-sc.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7.xml"/><Relationship Id="rId7" Type="http://schemas.openxmlformats.org/officeDocument/2006/relationships/image" Target="../media/image11.jpeg"/><Relationship Id="rId2" Type="http://schemas.openxmlformats.org/officeDocument/2006/relationships/slideLayout" Target="../slideLayouts/slideLayout15.xml"/><Relationship Id="rId1" Type="http://schemas.openxmlformats.org/officeDocument/2006/relationships/themeOverride" Target="../theme/themeOverride1.xml"/><Relationship Id="rId6" Type="http://schemas.openxmlformats.org/officeDocument/2006/relationships/image" Target="../media/image10.png"/><Relationship Id="rId5" Type="http://schemas.openxmlformats.org/officeDocument/2006/relationships/image" Target="../media/image5.jpg"/><Relationship Id="rId10" Type="http://schemas.openxmlformats.org/officeDocument/2006/relationships/image" Target="../media/image14.png"/><Relationship Id="rId4" Type="http://schemas.openxmlformats.org/officeDocument/2006/relationships/image" Target="../media/image2.jp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F612-824B-4422-B078-727F911D9F54}"/>
              </a:ext>
            </a:extLst>
          </p:cNvPr>
          <p:cNvSpPr>
            <a:spLocks noGrp="1"/>
          </p:cNvSpPr>
          <p:nvPr>
            <p:ph type="ctrTitle"/>
          </p:nvPr>
        </p:nvSpPr>
        <p:spPr>
          <a:xfrm>
            <a:off x="5545014" y="961291"/>
            <a:ext cx="5122985" cy="3188677"/>
          </a:xfrm>
        </p:spPr>
        <p:txBody>
          <a:bodyPr>
            <a:normAutofit/>
          </a:bodyPr>
          <a:lstStyle/>
          <a:p>
            <a:r>
              <a:rPr lang="en-US" sz="4400" dirty="0"/>
              <a:t>Housing Development and Financial Assistance Funding Application</a:t>
            </a:r>
          </a:p>
        </p:txBody>
      </p:sp>
      <p:sp>
        <p:nvSpPr>
          <p:cNvPr id="3" name="Subtitle 2">
            <a:extLst>
              <a:ext uri="{FF2B5EF4-FFF2-40B4-BE49-F238E27FC236}">
                <a16:creationId xmlns:a16="http://schemas.microsoft.com/office/drawing/2014/main" id="{78B327A8-C5DE-48A9-92FA-EA5795814A17}"/>
              </a:ext>
            </a:extLst>
          </p:cNvPr>
          <p:cNvSpPr>
            <a:spLocks noGrp="1"/>
          </p:cNvSpPr>
          <p:nvPr>
            <p:ph type="subTitle" idx="1"/>
          </p:nvPr>
        </p:nvSpPr>
        <p:spPr>
          <a:xfrm>
            <a:off x="5955322" y="4322316"/>
            <a:ext cx="4293275" cy="1186573"/>
          </a:xfrm>
        </p:spPr>
        <p:txBody>
          <a:bodyPr>
            <a:normAutofit fontScale="70000" lnSpcReduction="20000"/>
          </a:bodyPr>
          <a:lstStyle/>
          <a:p>
            <a:r>
              <a:rPr lang="en-US" dirty="0"/>
              <a:t> </a:t>
            </a:r>
            <a:r>
              <a:rPr lang="en-US" sz="3200" dirty="0"/>
              <a:t>FY 2024 Affordable Housing Fund (AHF), HOME &amp; Community Housing Development Organization (CHDO) Funding Proposals</a:t>
            </a:r>
            <a:endParaRPr lang="en-US" dirty="0"/>
          </a:p>
        </p:txBody>
      </p:sp>
      <p:sp>
        <p:nvSpPr>
          <p:cNvPr id="7" name="Slide Number Placeholder 6">
            <a:extLst>
              <a:ext uri="{FF2B5EF4-FFF2-40B4-BE49-F238E27FC236}">
                <a16:creationId xmlns:a16="http://schemas.microsoft.com/office/drawing/2014/main" id="{2830B6B3-C8AC-41ED-B8D4-65A27D84AB25}"/>
              </a:ext>
            </a:extLst>
          </p:cNvPr>
          <p:cNvSpPr>
            <a:spLocks noGrp="1"/>
          </p:cNvSpPr>
          <p:nvPr>
            <p:ph type="sldNum" sz="quarter" idx="12"/>
          </p:nvPr>
        </p:nvSpPr>
        <p:spPr/>
        <p:txBody>
          <a:bodyPr/>
          <a:lstStyle/>
          <a:p>
            <a:fld id="{D57F1E4F-1CFF-5643-939E-217C01CDF565}" type="slidenum">
              <a:rPr lang="en-US" smtClean="0">
                <a:ln w="0"/>
                <a:solidFill>
                  <a:schemeClr val="tx1"/>
                </a:solidFill>
                <a:effectLst>
                  <a:outerShdw blurRad="38100" dist="19050" dir="2700000" algn="tl" rotWithShape="0">
                    <a:schemeClr val="dk1">
                      <a:alpha val="40000"/>
                    </a:schemeClr>
                  </a:outerShdw>
                </a:effectLst>
              </a:rPr>
              <a:pPr/>
              <a:t>1</a:t>
            </a:fld>
            <a:endParaRPr lang="en-US" b="1" dirty="0">
              <a:solidFill>
                <a:schemeClr val="tx1"/>
              </a:solidFill>
            </a:endParaRPr>
          </a:p>
        </p:txBody>
      </p:sp>
      <p:pic>
        <p:nvPicPr>
          <p:cNvPr id="5" name="Picture 4">
            <a:extLst>
              <a:ext uri="{FF2B5EF4-FFF2-40B4-BE49-F238E27FC236}">
                <a16:creationId xmlns:a16="http://schemas.microsoft.com/office/drawing/2014/main" id="{D23DF244-8BD6-45AA-86E6-08692ADC9443}"/>
              </a:ext>
            </a:extLst>
          </p:cNvPr>
          <p:cNvPicPr>
            <a:picLocks noChangeAspect="1"/>
          </p:cNvPicPr>
          <p:nvPr/>
        </p:nvPicPr>
        <p:blipFill>
          <a:blip r:embed="rId3"/>
          <a:stretch>
            <a:fillRect/>
          </a:stretch>
        </p:blipFill>
        <p:spPr>
          <a:xfrm>
            <a:off x="648084" y="1540589"/>
            <a:ext cx="4293275" cy="2845919"/>
          </a:xfrm>
          <a:prstGeom prst="rect">
            <a:avLst/>
          </a:prstGeom>
        </p:spPr>
      </p:pic>
      <p:pic>
        <p:nvPicPr>
          <p:cNvPr id="6" name="Picture 7" descr="Equal Housing logo">
            <a:extLst>
              <a:ext uri="{FF2B5EF4-FFF2-40B4-BE49-F238E27FC236}">
                <a16:creationId xmlns:a16="http://schemas.microsoft.com/office/drawing/2014/main" id="{26A6FFFD-F46D-442D-B5BF-306E1F34FC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8331"/>
          <a:stretch/>
        </p:blipFill>
        <p:spPr bwMode="auto">
          <a:xfrm>
            <a:off x="923227" y="5167258"/>
            <a:ext cx="1135423" cy="9003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ubtitle 2">
            <a:extLst>
              <a:ext uri="{FF2B5EF4-FFF2-40B4-BE49-F238E27FC236}">
                <a16:creationId xmlns:a16="http://schemas.microsoft.com/office/drawing/2014/main" id="{5E70E2DE-2668-4A0F-AC0E-25C2A27C8D84}"/>
              </a:ext>
            </a:extLst>
          </p:cNvPr>
          <p:cNvSpPr txBox="1">
            <a:spLocks/>
          </p:cNvSpPr>
          <p:nvPr/>
        </p:nvSpPr>
        <p:spPr>
          <a:xfrm>
            <a:off x="6154613" y="5702445"/>
            <a:ext cx="3903786" cy="365125"/>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n-US" sz="2000" dirty="0">
                <a:solidFill>
                  <a:schemeClr val="tx1"/>
                </a:solidFill>
              </a:rPr>
              <a:t>January 17,  2024 </a:t>
            </a:r>
          </a:p>
        </p:txBody>
      </p:sp>
    </p:spTree>
    <p:extLst>
      <p:ext uri="{BB962C8B-B14F-4D97-AF65-F5344CB8AC3E}">
        <p14:creationId xmlns:p14="http://schemas.microsoft.com/office/powerpoint/2010/main" val="11554075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510C7-D8C1-4389-A3FE-68B40B31D04B}"/>
              </a:ext>
            </a:extLst>
          </p:cNvPr>
          <p:cNvSpPr>
            <a:spLocks noGrp="1"/>
          </p:cNvSpPr>
          <p:nvPr>
            <p:ph type="title"/>
          </p:nvPr>
        </p:nvSpPr>
        <p:spPr>
          <a:xfrm>
            <a:off x="348363" y="131397"/>
            <a:ext cx="11029616" cy="1000848"/>
          </a:xfrm>
        </p:spPr>
        <p:txBody>
          <a:bodyPr vert="horz" lIns="91440" tIns="45720" rIns="91440" bIns="45720" rtlCol="0" anchor="b">
            <a:normAutofit/>
          </a:bodyPr>
          <a:lstStyle/>
          <a:p>
            <a:r>
              <a:rPr lang="en-US" dirty="0">
                <a:solidFill>
                  <a:srgbClr val="0076B6"/>
                </a:solidFill>
              </a:rPr>
              <a:t>Eligible Areas/ Project Locations</a:t>
            </a:r>
          </a:p>
        </p:txBody>
      </p:sp>
      <p:sp>
        <p:nvSpPr>
          <p:cNvPr id="3" name="Content Placeholder 2">
            <a:extLst>
              <a:ext uri="{FF2B5EF4-FFF2-40B4-BE49-F238E27FC236}">
                <a16:creationId xmlns:a16="http://schemas.microsoft.com/office/drawing/2014/main" id="{BA42F35A-DE3D-4FD2-A374-AFF5424C382C}"/>
              </a:ext>
            </a:extLst>
          </p:cNvPr>
          <p:cNvSpPr>
            <a:spLocks noGrp="1"/>
          </p:cNvSpPr>
          <p:nvPr>
            <p:ph sz="half" idx="1"/>
          </p:nvPr>
        </p:nvSpPr>
        <p:spPr>
          <a:xfrm>
            <a:off x="6259774" y="1596602"/>
            <a:ext cx="5275001" cy="4045683"/>
          </a:xfrm>
        </p:spPr>
        <p:txBody>
          <a:bodyPr vert="horz" lIns="91440" tIns="45720" rIns="91440" bIns="45720" rtlCol="0" anchor="ctr">
            <a:normAutofit/>
          </a:bodyPr>
          <a:lstStyle/>
          <a:p>
            <a:pPr marL="0" indent="0">
              <a:buNone/>
            </a:pPr>
            <a:r>
              <a:rPr lang="en-US" dirty="0"/>
              <a:t>Greenville County</a:t>
            </a:r>
          </a:p>
          <a:p>
            <a:pPr marL="629920" lvl="1" indent="-305435"/>
            <a:r>
              <a:rPr lang="en-US" dirty="0"/>
              <a:t>Including city boundaries of Greer and Fountain Inn</a:t>
            </a:r>
          </a:p>
          <a:p>
            <a:pPr marL="629920" lvl="1" indent="-305435"/>
            <a:r>
              <a:rPr lang="en-US" dirty="0"/>
              <a:t>Excluding city limits of Greenville</a:t>
            </a:r>
          </a:p>
        </p:txBody>
      </p:sp>
      <p:pic>
        <p:nvPicPr>
          <p:cNvPr id="5" name="Picture 5" descr="A close up of a map&#10;&#10;Description generated with high confidence">
            <a:extLst>
              <a:ext uri="{FF2B5EF4-FFF2-40B4-BE49-F238E27FC236}">
                <a16:creationId xmlns:a16="http://schemas.microsoft.com/office/drawing/2014/main" id="{1A085B56-E3E8-4E9C-AB7C-611673C53FA5}"/>
              </a:ext>
            </a:extLst>
          </p:cNvPr>
          <p:cNvPicPr>
            <a:picLocks noGrp="1" noChangeAspect="1"/>
          </p:cNvPicPr>
          <p:nvPr>
            <p:ph sz="half" idx="2"/>
          </p:nvPr>
        </p:nvPicPr>
        <p:blipFill rotWithShape="1">
          <a:blip r:embed="rId3"/>
          <a:srcRect t="17243" r="3" b="25801"/>
          <a:stretch/>
        </p:blipFill>
        <p:spPr>
          <a:xfrm>
            <a:off x="547056" y="1363607"/>
            <a:ext cx="5548944" cy="4080445"/>
          </a:xfrm>
          <a:prstGeom prst="rect">
            <a:avLst/>
          </a:prstGeom>
        </p:spPr>
      </p:pic>
      <p:sp>
        <p:nvSpPr>
          <p:cNvPr id="4" name="Slide Number Placeholder 3">
            <a:extLst>
              <a:ext uri="{FF2B5EF4-FFF2-40B4-BE49-F238E27FC236}">
                <a16:creationId xmlns:a16="http://schemas.microsoft.com/office/drawing/2014/main" id="{049F486C-F644-416E-94FE-01C62DD5837D}"/>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6" name="Picture 5" descr="A picture containing text, clipart&#10;&#10;Description automatically generated">
            <a:extLst>
              <a:ext uri="{FF2B5EF4-FFF2-40B4-BE49-F238E27FC236}">
                <a16:creationId xmlns:a16="http://schemas.microsoft.com/office/drawing/2014/main" id="{8A1C6C8E-09A2-20D3-8457-F6625B68B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Tree>
    <p:extLst>
      <p:ext uri="{BB962C8B-B14F-4D97-AF65-F5344CB8AC3E}">
        <p14:creationId xmlns:p14="http://schemas.microsoft.com/office/powerpoint/2010/main" val="995611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generated with high confidence">
            <a:extLst>
              <a:ext uri="{FF2B5EF4-FFF2-40B4-BE49-F238E27FC236}">
                <a16:creationId xmlns:a16="http://schemas.microsoft.com/office/drawing/2014/main" id="{A1B38991-02A3-4BB9-94F9-14C4B0E4EDE4}"/>
              </a:ext>
            </a:extLst>
          </p:cNvPr>
          <p:cNvPicPr>
            <a:picLocks noChangeAspect="1"/>
          </p:cNvPicPr>
          <p:nvPr/>
        </p:nvPicPr>
        <p:blipFill rotWithShape="1">
          <a:blip r:embed="rId3"/>
          <a:srcRect l="43284" t="24987" r="3364" b="22962"/>
          <a:stretch/>
        </p:blipFill>
        <p:spPr>
          <a:xfrm>
            <a:off x="633047" y="627961"/>
            <a:ext cx="5251938" cy="5045726"/>
          </a:xfrm>
          <a:prstGeom prst="rect">
            <a:avLst/>
          </a:prstGeom>
        </p:spPr>
      </p:pic>
      <p:sp>
        <p:nvSpPr>
          <p:cNvPr id="3" name="TextBox 2">
            <a:extLst>
              <a:ext uri="{FF2B5EF4-FFF2-40B4-BE49-F238E27FC236}">
                <a16:creationId xmlns:a16="http://schemas.microsoft.com/office/drawing/2014/main" id="{7D7B6D04-E4D5-41CE-BA19-B399F8E3AD80}"/>
              </a:ext>
            </a:extLst>
          </p:cNvPr>
          <p:cNvSpPr txBox="1"/>
          <p:nvPr/>
        </p:nvSpPr>
        <p:spPr>
          <a:xfrm>
            <a:off x="6194787" y="1300394"/>
            <a:ext cx="4172681" cy="4555093"/>
          </a:xfrm>
          <a:prstGeom prst="rect">
            <a:avLst/>
          </a:prstGeom>
          <a:noFill/>
        </p:spPr>
        <p:txBody>
          <a:bodyPr wrap="none" rtlCol="0">
            <a:spAutoFit/>
          </a:bodyPr>
          <a:lstStyle/>
          <a:p>
            <a:r>
              <a:rPr lang="en-US" b="1" dirty="0"/>
              <a:t>Special Emphasis Neighborhoods</a:t>
            </a:r>
            <a:endParaRPr lang="en-US" dirty="0"/>
          </a:p>
          <a:p>
            <a:pPr marL="285750" lvl="0" indent="-285750">
              <a:buFont typeface="Arial" panose="020B0604020202020204" pitchFamily="34" charset="0"/>
              <a:buChar char="•"/>
            </a:pPr>
            <a:r>
              <a:rPr lang="en-US" sz="1700" dirty="0"/>
              <a:t>Brutontown</a:t>
            </a:r>
          </a:p>
          <a:p>
            <a:pPr marL="285750" lvl="0" indent="-285750">
              <a:buFont typeface="Arial" panose="020B0604020202020204" pitchFamily="34" charset="0"/>
              <a:buChar char="•"/>
            </a:pPr>
            <a:r>
              <a:rPr lang="en-US" sz="1700" dirty="0"/>
              <a:t>New Washington Heights</a:t>
            </a:r>
          </a:p>
          <a:p>
            <a:pPr marL="285750" lvl="0" indent="-285750">
              <a:buFont typeface="Arial" panose="020B0604020202020204" pitchFamily="34" charset="0"/>
              <a:buChar char="•"/>
            </a:pPr>
            <a:r>
              <a:rPr lang="en-US" sz="1700" dirty="0"/>
              <a:t>Poe Mill</a:t>
            </a:r>
          </a:p>
          <a:p>
            <a:pPr marL="285750" lvl="0" indent="-285750">
              <a:buFont typeface="Arial" panose="020B0604020202020204" pitchFamily="34" charset="0"/>
              <a:buChar char="•"/>
            </a:pPr>
            <a:r>
              <a:rPr lang="en-US" sz="1700" dirty="0"/>
              <a:t>Sans Souci</a:t>
            </a:r>
          </a:p>
          <a:p>
            <a:pPr marL="285750" lvl="0" indent="-285750">
              <a:buFont typeface="Arial" panose="020B0604020202020204" pitchFamily="34" charset="0"/>
              <a:buChar char="•"/>
            </a:pPr>
            <a:r>
              <a:rPr lang="en-US" sz="1700" dirty="0"/>
              <a:t>Woodside Cotton Mill</a:t>
            </a:r>
          </a:p>
          <a:p>
            <a:pPr marL="285750" lvl="0" indent="-285750">
              <a:buFont typeface="Arial" panose="020B0604020202020204" pitchFamily="34" charset="0"/>
              <a:buChar char="•"/>
            </a:pPr>
            <a:r>
              <a:rPr lang="en-US" sz="1700" dirty="0"/>
              <a:t>Judson</a:t>
            </a:r>
          </a:p>
          <a:p>
            <a:pPr marL="285750" lvl="0" indent="-285750">
              <a:buFont typeface="Arial" panose="020B0604020202020204" pitchFamily="34" charset="0"/>
              <a:buChar char="•"/>
            </a:pPr>
            <a:r>
              <a:rPr lang="en-US" sz="1700" dirty="0"/>
              <a:t>Sterling</a:t>
            </a:r>
          </a:p>
          <a:p>
            <a:pPr marL="285750" lvl="0" indent="-285750">
              <a:buFont typeface="Arial" panose="020B0604020202020204" pitchFamily="34" charset="0"/>
              <a:buChar char="•"/>
            </a:pPr>
            <a:r>
              <a:rPr lang="en-US" sz="1700" dirty="0"/>
              <a:t>Brandon</a:t>
            </a:r>
          </a:p>
          <a:p>
            <a:pPr marL="285750" lvl="0" indent="-285750">
              <a:buFont typeface="Arial" panose="020B0604020202020204" pitchFamily="34" charset="0"/>
              <a:buChar char="•"/>
            </a:pPr>
            <a:r>
              <a:rPr lang="en-US" sz="1700" dirty="0"/>
              <a:t>Mills Mill</a:t>
            </a:r>
          </a:p>
          <a:p>
            <a:pPr marL="285750" lvl="0" indent="-285750">
              <a:buFont typeface="Arial" panose="020B0604020202020204" pitchFamily="34" charset="0"/>
              <a:buChar char="•"/>
            </a:pPr>
            <a:r>
              <a:rPr lang="en-US" sz="1700" dirty="0"/>
              <a:t>Duncan</a:t>
            </a:r>
          </a:p>
          <a:p>
            <a:pPr marL="285750" lvl="0" indent="-285750">
              <a:buFont typeface="Arial" panose="020B0604020202020204" pitchFamily="34" charset="0"/>
              <a:buChar char="•"/>
            </a:pPr>
            <a:r>
              <a:rPr lang="en-US" sz="1700" dirty="0"/>
              <a:t>Monaghan Mill</a:t>
            </a:r>
          </a:p>
          <a:p>
            <a:pPr marL="285750" lvl="0" indent="-285750">
              <a:buFont typeface="Arial" panose="020B0604020202020204" pitchFamily="34" charset="0"/>
              <a:buChar char="•"/>
            </a:pPr>
            <a:r>
              <a:rPr lang="en-US" sz="1700" dirty="0"/>
              <a:t>Freetown</a:t>
            </a:r>
          </a:p>
          <a:p>
            <a:pPr marL="285750" lvl="0" indent="-285750">
              <a:buFont typeface="Arial" panose="020B0604020202020204" pitchFamily="34" charset="0"/>
              <a:buChar char="•"/>
            </a:pPr>
            <a:r>
              <a:rPr lang="en-US" sz="1700" dirty="0"/>
              <a:t>Needmore and Sunnyside – City of Greer</a:t>
            </a:r>
          </a:p>
          <a:p>
            <a:pPr marL="285750" lvl="0" indent="-285750">
              <a:buFont typeface="Arial" panose="020B0604020202020204" pitchFamily="34" charset="0"/>
              <a:buChar char="•"/>
            </a:pPr>
            <a:r>
              <a:rPr lang="en-US" sz="1700" dirty="0"/>
              <a:t>Sanctified Hills – City of Fountain Inn</a:t>
            </a:r>
          </a:p>
          <a:p>
            <a:pPr marL="285750" lvl="0" indent="-285750">
              <a:buFont typeface="Arial" panose="020B0604020202020204" pitchFamily="34" charset="0"/>
              <a:buChar char="•"/>
            </a:pPr>
            <a:r>
              <a:rPr lang="en-US" sz="1700" dirty="0"/>
              <a:t>Woodside Mill - City of Fountain Inn</a:t>
            </a:r>
          </a:p>
          <a:p>
            <a:pPr marL="285750" indent="-285750">
              <a:buFont typeface="Arial" panose="020B0604020202020204" pitchFamily="34" charset="0"/>
              <a:buChar char="•"/>
            </a:pPr>
            <a:r>
              <a:rPr lang="en-US" sz="1700" dirty="0"/>
              <a:t>Woodside Mill – City of Simpsonville </a:t>
            </a:r>
          </a:p>
        </p:txBody>
      </p:sp>
      <p:sp>
        <p:nvSpPr>
          <p:cNvPr id="4" name="Slide Number Placeholder 3">
            <a:extLst>
              <a:ext uri="{FF2B5EF4-FFF2-40B4-BE49-F238E27FC236}">
                <a16:creationId xmlns:a16="http://schemas.microsoft.com/office/drawing/2014/main" id="{46742FE2-3CDD-4C0F-94BB-EF22511A8891}"/>
              </a:ext>
            </a:extLst>
          </p:cNvPr>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2" name="Picture 1" descr="A picture containing text, clipart&#10;&#10;Description automatically generated">
            <a:extLst>
              <a:ext uri="{FF2B5EF4-FFF2-40B4-BE49-F238E27FC236}">
                <a16:creationId xmlns:a16="http://schemas.microsoft.com/office/drawing/2014/main" id="{116054D6-96A3-76C2-67C3-82EA31A28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Tree>
    <p:extLst>
      <p:ext uri="{BB962C8B-B14F-4D97-AF65-F5344CB8AC3E}">
        <p14:creationId xmlns:p14="http://schemas.microsoft.com/office/powerpoint/2010/main" val="6285216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4B636-17E6-4AEB-9F2C-FF0844A364F9}"/>
              </a:ext>
            </a:extLst>
          </p:cNvPr>
          <p:cNvSpPr>
            <a:spLocks noGrp="1"/>
          </p:cNvSpPr>
          <p:nvPr>
            <p:ph type="title"/>
          </p:nvPr>
        </p:nvSpPr>
        <p:spPr>
          <a:xfrm>
            <a:off x="581193" y="334249"/>
            <a:ext cx="5738446" cy="983025"/>
          </a:xfrm>
        </p:spPr>
        <p:txBody>
          <a:bodyPr/>
          <a:lstStyle/>
          <a:p>
            <a:r>
              <a:rPr lang="en-US" dirty="0">
                <a:solidFill>
                  <a:srgbClr val="0076B6"/>
                </a:solidFill>
              </a:rPr>
              <a:t>Eligible Uses</a:t>
            </a:r>
          </a:p>
        </p:txBody>
      </p:sp>
      <p:sp>
        <p:nvSpPr>
          <p:cNvPr id="3" name="Content Placeholder 2">
            <a:extLst>
              <a:ext uri="{FF2B5EF4-FFF2-40B4-BE49-F238E27FC236}">
                <a16:creationId xmlns:a16="http://schemas.microsoft.com/office/drawing/2014/main" id="{74B65BDC-7F42-4ED3-A1AE-D7E70F6F60C1}"/>
              </a:ext>
            </a:extLst>
          </p:cNvPr>
          <p:cNvSpPr>
            <a:spLocks noGrp="1"/>
          </p:cNvSpPr>
          <p:nvPr>
            <p:ph sz="half" idx="1"/>
          </p:nvPr>
        </p:nvSpPr>
        <p:spPr>
          <a:xfrm>
            <a:off x="581193" y="1593273"/>
            <a:ext cx="4600407" cy="3906982"/>
          </a:xfrm>
        </p:spPr>
        <p:txBody>
          <a:bodyPr>
            <a:normAutofit fontScale="32500" lnSpcReduction="20000"/>
          </a:bodyPr>
          <a:lstStyle/>
          <a:p>
            <a:pPr marL="342900" indent="-342900">
              <a:spcAft>
                <a:spcPts val="0"/>
              </a:spcAft>
              <a:buAutoNum type="arabicPeriod"/>
            </a:pPr>
            <a:r>
              <a:rPr lang="en-US" sz="7400" dirty="0">
                <a:ea typeface="+mn-lt"/>
                <a:cs typeface="+mn-lt"/>
              </a:rPr>
              <a:t>Rehabilitation for affordable housing</a:t>
            </a:r>
            <a:endParaRPr lang="en-US" sz="7400" dirty="0"/>
          </a:p>
          <a:p>
            <a:pPr marL="342900" indent="-342900">
              <a:spcAft>
                <a:spcPts val="0"/>
              </a:spcAft>
              <a:buAutoNum type="arabicPeriod"/>
            </a:pPr>
            <a:endParaRPr lang="en-US" sz="7400" dirty="0">
              <a:ea typeface="+mn-lt"/>
              <a:cs typeface="+mn-lt"/>
            </a:endParaRPr>
          </a:p>
          <a:p>
            <a:pPr marL="342900" indent="-342900">
              <a:spcAft>
                <a:spcPts val="0"/>
              </a:spcAft>
              <a:buAutoNum type="arabicPeriod"/>
            </a:pPr>
            <a:r>
              <a:rPr lang="en-US" sz="7400" dirty="0">
                <a:ea typeface="+mn-lt"/>
                <a:cs typeface="+mn-lt"/>
              </a:rPr>
              <a:t>Conversion of non-residential to residential</a:t>
            </a:r>
          </a:p>
          <a:p>
            <a:pPr marL="342900" indent="-342900">
              <a:spcAft>
                <a:spcPts val="0"/>
              </a:spcAft>
              <a:buAutoNum type="arabicPeriod"/>
            </a:pPr>
            <a:endParaRPr lang="en-US" sz="7400" dirty="0">
              <a:ea typeface="+mn-lt"/>
              <a:cs typeface="+mn-lt"/>
            </a:endParaRPr>
          </a:p>
          <a:p>
            <a:pPr marL="342900" indent="-342900">
              <a:spcAft>
                <a:spcPts val="0"/>
              </a:spcAft>
              <a:buAutoNum type="arabicPeriod"/>
            </a:pPr>
            <a:r>
              <a:rPr lang="en-US" sz="7400" dirty="0">
                <a:ea typeface="+mn-lt"/>
                <a:cs typeface="+mn-lt"/>
              </a:rPr>
              <a:t>New construction of affordable housing</a:t>
            </a:r>
          </a:p>
          <a:p>
            <a:pPr marL="342900" indent="-342900">
              <a:spcAft>
                <a:spcPts val="0"/>
              </a:spcAft>
              <a:buAutoNum type="arabicPeriod"/>
            </a:pPr>
            <a:endParaRPr lang="en-US" sz="7400" dirty="0">
              <a:ea typeface="+mn-lt"/>
              <a:cs typeface="+mn-lt"/>
            </a:endParaRPr>
          </a:p>
          <a:p>
            <a:pPr marL="342900" indent="-342900">
              <a:spcAft>
                <a:spcPts val="0"/>
              </a:spcAft>
              <a:buAutoNum type="arabicPeriod"/>
            </a:pPr>
            <a:r>
              <a:rPr lang="en-US" sz="7400" dirty="0">
                <a:ea typeface="+mn-lt"/>
                <a:cs typeface="+mn-lt"/>
              </a:rPr>
              <a:t>Assistance to first-time homebuyers  </a:t>
            </a:r>
          </a:p>
          <a:p>
            <a:pPr marL="342900" indent="-342900">
              <a:spcAft>
                <a:spcPts val="0"/>
              </a:spcAft>
              <a:buAutoNum type="arabicPeriod"/>
            </a:pPr>
            <a:endParaRPr lang="en-US" dirty="0">
              <a:ea typeface="+mn-lt"/>
              <a:cs typeface="+mn-lt"/>
            </a:endParaRPr>
          </a:p>
          <a:p>
            <a:pPr marL="629920" lvl="1" indent="-305435">
              <a:spcAft>
                <a:spcPts val="0"/>
              </a:spcAft>
              <a:buFont typeface="Wingdings,Sans-Serif" panose="05020102010507070707" pitchFamily="18" charset="2"/>
              <a:buChar char="q"/>
            </a:pPr>
            <a:endParaRPr lang="en-US" dirty="0"/>
          </a:p>
        </p:txBody>
      </p:sp>
      <p:sp>
        <p:nvSpPr>
          <p:cNvPr id="4" name="Content Placeholder 3">
            <a:extLst>
              <a:ext uri="{FF2B5EF4-FFF2-40B4-BE49-F238E27FC236}">
                <a16:creationId xmlns:a16="http://schemas.microsoft.com/office/drawing/2014/main" id="{6B1A97FD-D43D-4057-9AE7-31DED76604EA}"/>
              </a:ext>
            </a:extLst>
          </p:cNvPr>
          <p:cNvSpPr>
            <a:spLocks noGrp="1"/>
          </p:cNvSpPr>
          <p:nvPr>
            <p:ph sz="half" idx="2"/>
          </p:nvPr>
        </p:nvSpPr>
        <p:spPr>
          <a:xfrm>
            <a:off x="6096000" y="1317275"/>
            <a:ext cx="5422390" cy="2649856"/>
          </a:xfrm>
          <a:ln w="15875">
            <a:solidFill>
              <a:schemeClr val="accent3">
                <a:lumMod val="50000"/>
              </a:schemeClr>
            </a:solidFill>
          </a:ln>
        </p:spPr>
        <p:txBody>
          <a:bodyPr>
            <a:normAutofit fontScale="32500" lnSpcReduction="20000"/>
          </a:bodyPr>
          <a:lstStyle/>
          <a:p>
            <a:pPr marL="305435" indent="-305435">
              <a:spcAft>
                <a:spcPts val="0"/>
              </a:spcAft>
            </a:pPr>
            <a:endParaRPr lang="en-US" sz="2000" b="1" dirty="0"/>
          </a:p>
          <a:p>
            <a:pPr marL="305435" indent="-305435">
              <a:spcAft>
                <a:spcPts val="0"/>
              </a:spcAft>
            </a:pPr>
            <a:r>
              <a:rPr lang="en-US" sz="7400" dirty="0"/>
              <a:t>HOME: Units for rent or sale will have </a:t>
            </a:r>
            <a:r>
              <a:rPr lang="en-US" sz="7400" u="sng" dirty="0"/>
              <a:t>very low-, low-, or moderate-income  households</a:t>
            </a:r>
            <a:r>
              <a:rPr lang="en-US" sz="7400" dirty="0"/>
              <a:t> </a:t>
            </a:r>
          </a:p>
          <a:p>
            <a:pPr marL="0" indent="0">
              <a:spcAft>
                <a:spcPts val="0"/>
              </a:spcAft>
              <a:buNone/>
            </a:pPr>
            <a:endParaRPr lang="en-US" sz="7400" dirty="0"/>
          </a:p>
          <a:p>
            <a:pPr marL="305435" indent="-305435">
              <a:spcAft>
                <a:spcPts val="0"/>
              </a:spcAft>
            </a:pPr>
            <a:r>
              <a:rPr lang="en-US" sz="7400" dirty="0"/>
              <a:t>AHF: </a:t>
            </a:r>
            <a:r>
              <a:rPr lang="en-US" sz="7400" dirty="0">
                <a:ea typeface="+mn-lt"/>
                <a:cs typeface="+mn-lt"/>
              </a:rPr>
              <a:t>Units for rent or sale will have </a:t>
            </a:r>
            <a:r>
              <a:rPr lang="en-US" sz="7400" u="sng" dirty="0">
                <a:ea typeface="+mn-lt"/>
                <a:cs typeface="+mn-lt"/>
              </a:rPr>
              <a:t>very low-, low-, moderate- and middle-income households</a:t>
            </a:r>
            <a:r>
              <a:rPr lang="en-US" sz="7400" dirty="0">
                <a:ea typeface="+mn-lt"/>
                <a:cs typeface="+mn-lt"/>
              </a:rPr>
              <a:t> </a:t>
            </a:r>
          </a:p>
          <a:p>
            <a:pPr marL="342900" indent="-342900">
              <a:spcAft>
                <a:spcPts val="0"/>
              </a:spcAft>
              <a:buAutoNum type="arabicPeriod"/>
            </a:pPr>
            <a:endParaRPr lang="en-US" dirty="0"/>
          </a:p>
        </p:txBody>
      </p:sp>
      <p:sp>
        <p:nvSpPr>
          <p:cNvPr id="5" name="Slide Number Placeholder 4">
            <a:extLst>
              <a:ext uri="{FF2B5EF4-FFF2-40B4-BE49-F238E27FC236}">
                <a16:creationId xmlns:a16="http://schemas.microsoft.com/office/drawing/2014/main" id="{D56F45FF-EC98-4FA1-9D06-8AF3A44DD567}"/>
              </a:ext>
            </a:extLst>
          </p:cNvPr>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7" name="Picture 6" descr="A picture containing text, clipart&#10;&#10;Description automatically generated">
            <a:extLst>
              <a:ext uri="{FF2B5EF4-FFF2-40B4-BE49-F238E27FC236}">
                <a16:creationId xmlns:a16="http://schemas.microsoft.com/office/drawing/2014/main" id="{E14A2E5F-A743-B29B-52F8-60D22A0A7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pic>
        <p:nvPicPr>
          <p:cNvPr id="8" name="Content Placeholder 7">
            <a:extLst>
              <a:ext uri="{FF2B5EF4-FFF2-40B4-BE49-F238E27FC236}">
                <a16:creationId xmlns:a16="http://schemas.microsoft.com/office/drawing/2014/main" id="{88200D56-4F21-C0A8-BAE7-91986E3DB364}"/>
              </a:ext>
            </a:extLst>
          </p:cNvPr>
          <p:cNvPicPr>
            <a:picLocks noChangeAspect="1"/>
          </p:cNvPicPr>
          <p:nvPr/>
        </p:nvPicPr>
        <p:blipFill>
          <a:blip r:embed="rId4">
            <a:extLst>
              <a:ext uri="{28A0092B-C50C-407E-A947-70E740481C1C}">
                <a14:useLocalDpi xmlns:a14="http://schemas.microsoft.com/office/drawing/2010/main" val="0"/>
              </a:ext>
            </a:extLst>
          </a:blip>
          <a:srcRect l="1726" r="1726"/>
          <a:stretch/>
        </p:blipFill>
        <p:spPr>
          <a:xfrm>
            <a:off x="7369694" y="4044060"/>
            <a:ext cx="2875001" cy="2235365"/>
          </a:xfrm>
          <a:prstGeom prst="rect">
            <a:avLst/>
          </a:prstGeom>
          <a:noFill/>
        </p:spPr>
      </p:pic>
    </p:spTree>
    <p:extLst>
      <p:ext uri="{BB962C8B-B14F-4D97-AF65-F5344CB8AC3E}">
        <p14:creationId xmlns:p14="http://schemas.microsoft.com/office/powerpoint/2010/main" val="15807325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D552-4A7B-412C-803A-4909D02CF501}"/>
              </a:ext>
            </a:extLst>
          </p:cNvPr>
          <p:cNvSpPr>
            <a:spLocks noGrp="1"/>
          </p:cNvSpPr>
          <p:nvPr>
            <p:ph type="title"/>
          </p:nvPr>
        </p:nvSpPr>
        <p:spPr>
          <a:xfrm>
            <a:off x="624511" y="360517"/>
            <a:ext cx="6307016" cy="832736"/>
          </a:xfrm>
        </p:spPr>
        <p:txBody>
          <a:bodyPr/>
          <a:lstStyle/>
          <a:p>
            <a:r>
              <a:rPr lang="en-US" dirty="0">
                <a:solidFill>
                  <a:srgbClr val="0076B6"/>
                </a:solidFill>
              </a:rPr>
              <a:t>Priorities</a:t>
            </a:r>
          </a:p>
        </p:txBody>
      </p:sp>
      <p:sp>
        <p:nvSpPr>
          <p:cNvPr id="5" name="Text Placeholder 4">
            <a:extLst>
              <a:ext uri="{FF2B5EF4-FFF2-40B4-BE49-F238E27FC236}">
                <a16:creationId xmlns:a16="http://schemas.microsoft.com/office/drawing/2014/main" id="{547D14C6-B2E6-441A-B419-AA9D25B0D343}"/>
              </a:ext>
            </a:extLst>
          </p:cNvPr>
          <p:cNvSpPr>
            <a:spLocks noGrp="1"/>
          </p:cNvSpPr>
          <p:nvPr>
            <p:ph type="body" idx="1"/>
          </p:nvPr>
        </p:nvSpPr>
        <p:spPr>
          <a:xfrm>
            <a:off x="624511" y="1410553"/>
            <a:ext cx="5157787" cy="567036"/>
          </a:xfrm>
        </p:spPr>
        <p:txBody>
          <a:bodyPr/>
          <a:lstStyle/>
          <a:p>
            <a:r>
              <a:rPr lang="en-US" dirty="0"/>
              <a:t>HOME Priorities </a:t>
            </a:r>
          </a:p>
        </p:txBody>
      </p:sp>
      <p:sp>
        <p:nvSpPr>
          <p:cNvPr id="3" name="Content Placeholder 2">
            <a:extLst>
              <a:ext uri="{FF2B5EF4-FFF2-40B4-BE49-F238E27FC236}">
                <a16:creationId xmlns:a16="http://schemas.microsoft.com/office/drawing/2014/main" id="{D61F0397-43CE-494B-B2BC-68E15D123D43}"/>
              </a:ext>
            </a:extLst>
          </p:cNvPr>
          <p:cNvSpPr>
            <a:spLocks noGrp="1"/>
          </p:cNvSpPr>
          <p:nvPr>
            <p:ph sz="half" idx="2"/>
          </p:nvPr>
        </p:nvSpPr>
        <p:spPr>
          <a:xfrm>
            <a:off x="624511" y="2227819"/>
            <a:ext cx="5544514" cy="3961844"/>
          </a:xfrm>
        </p:spPr>
        <p:txBody>
          <a:bodyPr>
            <a:normAutofit fontScale="62500" lnSpcReduction="20000"/>
          </a:bodyPr>
          <a:lstStyle/>
          <a:p>
            <a:pPr marL="285750" indent="-285750">
              <a:spcBef>
                <a:spcPts val="0"/>
              </a:spcBef>
            </a:pPr>
            <a:r>
              <a:rPr lang="en-US" sz="4400" dirty="0">
                <a:ea typeface="+mn-lt"/>
                <a:cs typeface="+mn-lt"/>
              </a:rPr>
              <a:t>New rental and homeownership units in the County’s Special Emphasis Areas</a:t>
            </a:r>
          </a:p>
          <a:p>
            <a:pPr marL="285750" indent="-285750">
              <a:spcBef>
                <a:spcPts val="0"/>
              </a:spcBef>
            </a:pPr>
            <a:endParaRPr lang="en-US" sz="4400" dirty="0">
              <a:ea typeface="+mn-lt"/>
              <a:cs typeface="+mn-lt"/>
            </a:endParaRPr>
          </a:p>
          <a:p>
            <a:pPr marL="285750" indent="-285750">
              <a:spcBef>
                <a:spcPts val="0"/>
              </a:spcBef>
              <a:spcAft>
                <a:spcPts val="0"/>
              </a:spcAft>
            </a:pPr>
            <a:r>
              <a:rPr lang="en-US" sz="4400" dirty="0">
                <a:ea typeface="+mn-lt"/>
                <a:cs typeface="+mn-lt"/>
              </a:rPr>
              <a:t>Increase homeownership opportunities for families at or below 80% AMI</a:t>
            </a:r>
          </a:p>
          <a:p>
            <a:pPr marL="285750" indent="-285750">
              <a:spcBef>
                <a:spcPts val="0"/>
              </a:spcBef>
              <a:spcAft>
                <a:spcPts val="0"/>
              </a:spcAft>
            </a:pPr>
            <a:endParaRPr lang="en-US" sz="4400" dirty="0">
              <a:ea typeface="+mn-lt"/>
              <a:cs typeface="+mn-lt"/>
            </a:endParaRPr>
          </a:p>
          <a:p>
            <a:pPr marL="285750" indent="-285750">
              <a:spcBef>
                <a:spcPts val="0"/>
              </a:spcBef>
              <a:spcAft>
                <a:spcPts val="0"/>
              </a:spcAft>
            </a:pPr>
            <a:r>
              <a:rPr lang="en-US" sz="4400" dirty="0">
                <a:ea typeface="+mn-lt"/>
                <a:cs typeface="+mn-lt"/>
              </a:rPr>
              <a:t>Rental units offered at or below 50% AMI for small/large families, seniors, and disabled persons</a:t>
            </a:r>
          </a:p>
          <a:p>
            <a:pPr marL="285750" indent="-285750">
              <a:lnSpc>
                <a:spcPct val="125000"/>
              </a:lnSpc>
              <a:spcAft>
                <a:spcPts val="0"/>
              </a:spcAft>
            </a:pPr>
            <a:endParaRPr lang="en-US" dirty="0">
              <a:ea typeface="+mn-lt"/>
              <a:cs typeface="+mn-lt"/>
            </a:endParaRPr>
          </a:p>
        </p:txBody>
      </p:sp>
      <p:sp>
        <p:nvSpPr>
          <p:cNvPr id="6" name="Text Placeholder 5">
            <a:extLst>
              <a:ext uri="{FF2B5EF4-FFF2-40B4-BE49-F238E27FC236}">
                <a16:creationId xmlns:a16="http://schemas.microsoft.com/office/drawing/2014/main" id="{9B543417-7841-43B6-B151-BBEE1D62E649}"/>
              </a:ext>
            </a:extLst>
          </p:cNvPr>
          <p:cNvSpPr>
            <a:spLocks noGrp="1"/>
          </p:cNvSpPr>
          <p:nvPr>
            <p:ph type="body" sz="quarter" idx="3"/>
          </p:nvPr>
        </p:nvSpPr>
        <p:spPr>
          <a:xfrm>
            <a:off x="6169024" y="1521480"/>
            <a:ext cx="5183188" cy="456109"/>
          </a:xfrm>
        </p:spPr>
        <p:txBody>
          <a:bodyPr/>
          <a:lstStyle/>
          <a:p>
            <a:r>
              <a:rPr lang="en-US" dirty="0"/>
              <a:t>AHF Priorities </a:t>
            </a:r>
          </a:p>
        </p:txBody>
      </p:sp>
      <p:sp>
        <p:nvSpPr>
          <p:cNvPr id="4" name="Content Placeholder 3">
            <a:extLst>
              <a:ext uri="{FF2B5EF4-FFF2-40B4-BE49-F238E27FC236}">
                <a16:creationId xmlns:a16="http://schemas.microsoft.com/office/drawing/2014/main" id="{5D9BE969-B51D-4980-ABFD-0CED546859AC}"/>
              </a:ext>
            </a:extLst>
          </p:cNvPr>
          <p:cNvSpPr>
            <a:spLocks noGrp="1"/>
          </p:cNvSpPr>
          <p:nvPr>
            <p:ph sz="quarter" idx="4"/>
          </p:nvPr>
        </p:nvSpPr>
        <p:spPr>
          <a:xfrm>
            <a:off x="6169024" y="2186049"/>
            <a:ext cx="5334281" cy="3961844"/>
          </a:xfrm>
        </p:spPr>
        <p:txBody>
          <a:bodyPr>
            <a:normAutofit fontScale="62500" lnSpcReduction="20000"/>
          </a:bodyPr>
          <a:lstStyle/>
          <a:p>
            <a:pPr marL="285750" indent="-285750">
              <a:spcBef>
                <a:spcPts val="0"/>
              </a:spcBef>
              <a:spcAft>
                <a:spcPts val="0"/>
              </a:spcAft>
            </a:pPr>
            <a:r>
              <a:rPr lang="en-US" sz="4400" dirty="0">
                <a:ea typeface="+mn-lt"/>
                <a:cs typeface="+mn-lt"/>
              </a:rPr>
              <a:t>Rental units available for very low (30% AMI &amp; below) and low (50% AMI and below) for small/large families, seniors, and persons living with disabilities.</a:t>
            </a:r>
          </a:p>
          <a:p>
            <a:pPr marL="285750" indent="-285750">
              <a:spcBef>
                <a:spcPts val="0"/>
              </a:spcBef>
              <a:spcAft>
                <a:spcPts val="0"/>
              </a:spcAft>
            </a:pPr>
            <a:endParaRPr lang="en-US" sz="4400" dirty="0">
              <a:ea typeface="+mn-lt"/>
              <a:cs typeface="+mn-lt"/>
            </a:endParaRPr>
          </a:p>
          <a:p>
            <a:pPr marL="285750" indent="-285750">
              <a:spcBef>
                <a:spcPts val="0"/>
              </a:spcBef>
              <a:spcAft>
                <a:spcPts val="0"/>
              </a:spcAft>
            </a:pPr>
            <a:r>
              <a:rPr lang="en-US" sz="4400" dirty="0">
                <a:ea typeface="+mn-lt"/>
                <a:cs typeface="+mn-lt"/>
              </a:rPr>
              <a:t>Homeownership opportunities for families at  50% - 80% AMI</a:t>
            </a:r>
          </a:p>
          <a:p>
            <a:pPr marL="285750" indent="-285750">
              <a:spcBef>
                <a:spcPts val="0"/>
              </a:spcBef>
              <a:spcAft>
                <a:spcPts val="0"/>
              </a:spcAft>
            </a:pPr>
            <a:endParaRPr lang="en-US" sz="4400" dirty="0">
              <a:ea typeface="+mn-lt"/>
              <a:cs typeface="+mn-lt"/>
            </a:endParaRPr>
          </a:p>
          <a:p>
            <a:pPr marL="285750" indent="-285750">
              <a:spcBef>
                <a:spcPts val="0"/>
              </a:spcBef>
              <a:spcAft>
                <a:spcPts val="0"/>
              </a:spcAft>
            </a:pPr>
            <a:r>
              <a:rPr lang="en-US" sz="4400" dirty="0">
                <a:ea typeface="+mn-lt"/>
                <a:cs typeface="+mn-lt"/>
              </a:rPr>
              <a:t>Affordable Homeownership and Rental Units for Middle income families 81% - 120% of AMI.</a:t>
            </a:r>
          </a:p>
          <a:p>
            <a:pPr marL="514350" indent="-514350">
              <a:spcBef>
                <a:spcPts val="0"/>
              </a:spcBef>
              <a:spcAft>
                <a:spcPts val="0"/>
              </a:spcAft>
              <a:buAutoNum type="arabicPeriod"/>
            </a:pPr>
            <a:endParaRPr lang="en-US" sz="4400" dirty="0">
              <a:ea typeface="+mn-lt"/>
              <a:cs typeface="+mn-lt"/>
            </a:endParaRPr>
          </a:p>
          <a:p>
            <a:pPr marL="342900" indent="-342900">
              <a:spcBef>
                <a:spcPts val="0"/>
              </a:spcBef>
              <a:spcAft>
                <a:spcPts val="0"/>
              </a:spcAft>
              <a:buAutoNum type="arabicPeriod"/>
            </a:pPr>
            <a:endParaRPr lang="en-US" dirty="0">
              <a:ea typeface="+mn-lt"/>
              <a:cs typeface="+mn-lt"/>
            </a:endParaRPr>
          </a:p>
          <a:p>
            <a:pPr marL="0" indent="0">
              <a:buNone/>
            </a:pPr>
            <a:endParaRPr lang="en-US" dirty="0"/>
          </a:p>
        </p:txBody>
      </p:sp>
      <p:sp>
        <p:nvSpPr>
          <p:cNvPr id="7" name="Slide Number Placeholder 6">
            <a:extLst>
              <a:ext uri="{FF2B5EF4-FFF2-40B4-BE49-F238E27FC236}">
                <a16:creationId xmlns:a16="http://schemas.microsoft.com/office/drawing/2014/main" id="{15BD5458-5C5A-4716-A3A9-70BCB0505540}"/>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8" name="Picture 7" descr="A picture containing text, clipart&#10;&#10;Description automatically generated">
            <a:extLst>
              <a:ext uri="{FF2B5EF4-FFF2-40B4-BE49-F238E27FC236}">
                <a16:creationId xmlns:a16="http://schemas.microsoft.com/office/drawing/2014/main" id="{C93C75C2-7A74-49A0-29BF-E6EEB15AA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Tree>
    <p:extLst>
      <p:ext uri="{BB962C8B-B14F-4D97-AF65-F5344CB8AC3E}">
        <p14:creationId xmlns:p14="http://schemas.microsoft.com/office/powerpoint/2010/main" val="6041084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2B637-D79B-4A9D-98CC-F14824940C67}"/>
              </a:ext>
            </a:extLst>
          </p:cNvPr>
          <p:cNvSpPr>
            <a:spLocks noGrp="1"/>
          </p:cNvSpPr>
          <p:nvPr>
            <p:ph type="title"/>
          </p:nvPr>
        </p:nvSpPr>
        <p:spPr/>
        <p:txBody>
          <a:bodyPr>
            <a:normAutofit/>
          </a:bodyPr>
          <a:lstStyle/>
          <a:p>
            <a:r>
              <a:rPr lang="en-US" b="1">
                <a:solidFill>
                  <a:srgbClr val="0076C0"/>
                </a:solidFill>
              </a:rPr>
              <a:t>HUD Income Limits</a:t>
            </a:r>
          </a:p>
        </p:txBody>
      </p:sp>
      <p:graphicFrame>
        <p:nvGraphicFramePr>
          <p:cNvPr id="4" name="Content Placeholder 3">
            <a:extLst>
              <a:ext uri="{FF2B5EF4-FFF2-40B4-BE49-F238E27FC236}">
                <a16:creationId xmlns:a16="http://schemas.microsoft.com/office/drawing/2014/main" id="{2F0F411E-18C9-4564-ABAC-9301A5ED71A0}"/>
              </a:ext>
            </a:extLst>
          </p:cNvPr>
          <p:cNvGraphicFramePr>
            <a:graphicFrameLocks noGrp="1"/>
          </p:cNvGraphicFramePr>
          <p:nvPr>
            <p:ph idx="1"/>
          </p:nvPr>
        </p:nvGraphicFramePr>
        <p:xfrm>
          <a:off x="838200" y="1893376"/>
          <a:ext cx="10515597" cy="3865911"/>
        </p:xfrm>
        <a:graphic>
          <a:graphicData uri="http://schemas.openxmlformats.org/drawingml/2006/table">
            <a:tbl>
              <a:tblPr firstRow="1" firstCol="1" bandRow="1">
                <a:tableStyleId>{5C22544A-7EE6-4342-B048-85BDC9FD1C3A}</a:tableStyleId>
              </a:tblPr>
              <a:tblGrid>
                <a:gridCol w="1112109">
                  <a:extLst>
                    <a:ext uri="{9D8B030D-6E8A-4147-A177-3AD203B41FA5}">
                      <a16:colId xmlns:a16="http://schemas.microsoft.com/office/drawing/2014/main" val="418379390"/>
                    </a:ext>
                  </a:extLst>
                </a:gridCol>
                <a:gridCol w="1175436">
                  <a:extLst>
                    <a:ext uri="{9D8B030D-6E8A-4147-A177-3AD203B41FA5}">
                      <a16:colId xmlns:a16="http://schemas.microsoft.com/office/drawing/2014/main" val="3752066711"/>
                    </a:ext>
                  </a:extLst>
                </a:gridCol>
                <a:gridCol w="1175436">
                  <a:extLst>
                    <a:ext uri="{9D8B030D-6E8A-4147-A177-3AD203B41FA5}">
                      <a16:colId xmlns:a16="http://schemas.microsoft.com/office/drawing/2014/main" val="3054530711"/>
                    </a:ext>
                  </a:extLst>
                </a:gridCol>
                <a:gridCol w="1175436">
                  <a:extLst>
                    <a:ext uri="{9D8B030D-6E8A-4147-A177-3AD203B41FA5}">
                      <a16:colId xmlns:a16="http://schemas.microsoft.com/office/drawing/2014/main" val="2741533751"/>
                    </a:ext>
                  </a:extLst>
                </a:gridCol>
                <a:gridCol w="1175436">
                  <a:extLst>
                    <a:ext uri="{9D8B030D-6E8A-4147-A177-3AD203B41FA5}">
                      <a16:colId xmlns:a16="http://schemas.microsoft.com/office/drawing/2014/main" val="114983522"/>
                    </a:ext>
                  </a:extLst>
                </a:gridCol>
                <a:gridCol w="1175436">
                  <a:extLst>
                    <a:ext uri="{9D8B030D-6E8A-4147-A177-3AD203B41FA5}">
                      <a16:colId xmlns:a16="http://schemas.microsoft.com/office/drawing/2014/main" val="3200668208"/>
                    </a:ext>
                  </a:extLst>
                </a:gridCol>
                <a:gridCol w="1175436">
                  <a:extLst>
                    <a:ext uri="{9D8B030D-6E8A-4147-A177-3AD203B41FA5}">
                      <a16:colId xmlns:a16="http://schemas.microsoft.com/office/drawing/2014/main" val="810401702"/>
                    </a:ext>
                  </a:extLst>
                </a:gridCol>
                <a:gridCol w="1175436">
                  <a:extLst>
                    <a:ext uri="{9D8B030D-6E8A-4147-A177-3AD203B41FA5}">
                      <a16:colId xmlns:a16="http://schemas.microsoft.com/office/drawing/2014/main" val="1084788582"/>
                    </a:ext>
                  </a:extLst>
                </a:gridCol>
                <a:gridCol w="1175436">
                  <a:extLst>
                    <a:ext uri="{9D8B030D-6E8A-4147-A177-3AD203B41FA5}">
                      <a16:colId xmlns:a16="http://schemas.microsoft.com/office/drawing/2014/main" val="2839245825"/>
                    </a:ext>
                  </a:extLst>
                </a:gridCol>
              </a:tblGrid>
              <a:tr h="561091">
                <a:tc gridSpan="9">
                  <a:txBody>
                    <a:bodyPr/>
                    <a:lstStyle/>
                    <a:p>
                      <a:pPr marL="0" marR="0" algn="ctr">
                        <a:lnSpc>
                          <a:spcPct val="107000"/>
                        </a:lnSpc>
                        <a:spcBef>
                          <a:spcPts val="0"/>
                        </a:spcBef>
                        <a:spcAft>
                          <a:spcPts val="0"/>
                        </a:spcAft>
                      </a:pPr>
                      <a:r>
                        <a:rPr lang="en-US" sz="2400" dirty="0">
                          <a:solidFill>
                            <a:srgbClr val="006FB7"/>
                          </a:solidFill>
                          <a:effectLst/>
                        </a:rPr>
                        <a:t>GREENVILLE COUNTY - FY 2023</a:t>
                      </a:r>
                      <a:endParaRPr lang="en-US" sz="2400" dirty="0">
                        <a:solidFill>
                          <a:srgbClr val="006FB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7635742"/>
                  </a:ext>
                </a:extLst>
              </a:tr>
              <a:tr h="350659">
                <a:tc rowSpan="2">
                  <a:txBody>
                    <a:bodyPr/>
                    <a:lstStyle/>
                    <a:p>
                      <a:pPr marL="0" marR="0">
                        <a:lnSpc>
                          <a:spcPct val="107000"/>
                        </a:lnSpc>
                        <a:spcBef>
                          <a:spcPts val="0"/>
                        </a:spcBef>
                        <a:spcAft>
                          <a:spcPts val="0"/>
                        </a:spcAft>
                      </a:pPr>
                      <a:endParaRPr lang="en-US" sz="20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8">
                  <a:txBody>
                    <a:bodyPr/>
                    <a:lstStyle/>
                    <a:p>
                      <a:pPr marL="0" marR="0" algn="ctr">
                        <a:lnSpc>
                          <a:spcPct val="107000"/>
                        </a:lnSpc>
                        <a:spcBef>
                          <a:spcPts val="0"/>
                        </a:spcBef>
                        <a:spcAft>
                          <a:spcPts val="0"/>
                        </a:spcAft>
                      </a:pPr>
                      <a:r>
                        <a:rPr lang="en-US" sz="1500">
                          <a:solidFill>
                            <a:sysClr val="windowText" lastClr="000000"/>
                          </a:solidFill>
                          <a:effectLst/>
                        </a:rPr>
                        <a:t># of Persons in Family</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4975093"/>
                  </a:ext>
                </a:extLst>
              </a:tr>
              <a:tr h="350659">
                <a:tc vMerge="1">
                  <a:txBody>
                    <a:bodyPr/>
                    <a:lstStyle/>
                    <a:p>
                      <a:endParaRPr lang="en-US"/>
                    </a:p>
                  </a:txBody>
                  <a:tcPr/>
                </a:tc>
                <a:tc>
                  <a:txBody>
                    <a:bodyPr/>
                    <a:lstStyle/>
                    <a:p>
                      <a:pPr marL="0" marR="0">
                        <a:lnSpc>
                          <a:spcPct val="107000"/>
                        </a:lnSpc>
                        <a:spcBef>
                          <a:spcPts val="0"/>
                        </a:spcBef>
                        <a:spcAft>
                          <a:spcPts val="0"/>
                        </a:spcAft>
                      </a:pPr>
                      <a:r>
                        <a:rPr lang="en-US" sz="1500">
                          <a:solidFill>
                            <a:sysClr val="windowText" lastClr="000000"/>
                          </a:solidFill>
                          <a:effectLst/>
                        </a:rPr>
                        <a:t>1</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2</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3</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4</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5</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6</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7</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8</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5803635"/>
                  </a:ext>
                </a:extLst>
              </a:tr>
              <a:tr h="867834">
                <a:tc>
                  <a:txBody>
                    <a:bodyPr/>
                    <a:lstStyle/>
                    <a:p>
                      <a:pPr marL="0" marR="0">
                        <a:lnSpc>
                          <a:spcPct val="107000"/>
                        </a:lnSpc>
                        <a:spcBef>
                          <a:spcPts val="0"/>
                        </a:spcBef>
                        <a:spcAft>
                          <a:spcPts val="0"/>
                        </a:spcAft>
                      </a:pPr>
                      <a:r>
                        <a:rPr lang="en-US" sz="1200">
                          <a:solidFill>
                            <a:sysClr val="windowText" lastClr="000000"/>
                          </a:solidFill>
                          <a:effectLst/>
                        </a:rPr>
                        <a:t>Extremely Low 30% Income Limits ($) </a:t>
                      </a:r>
                      <a:endParaRPr lang="en-US" sz="20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1" kern="1200" dirty="0">
                          <a:solidFill>
                            <a:sysClr val="windowText" lastClr="000000"/>
                          </a:solidFill>
                          <a:effectLst/>
                          <a:latin typeface="+mn-lt"/>
                          <a:ea typeface="+mn-ea"/>
                          <a:cs typeface="+mn-cs"/>
                        </a:rPr>
                        <a:t>18,700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1" kern="1200" dirty="0">
                          <a:solidFill>
                            <a:sysClr val="windowText" lastClr="000000"/>
                          </a:solidFill>
                          <a:effectLst/>
                          <a:latin typeface="+mn-lt"/>
                          <a:ea typeface="+mn-ea"/>
                          <a:cs typeface="+mn-cs"/>
                        </a:rPr>
                        <a:t>21,400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1" kern="1200" dirty="0">
                          <a:solidFill>
                            <a:sysClr val="windowText" lastClr="000000"/>
                          </a:solidFill>
                          <a:effectLst/>
                          <a:latin typeface="+mn-lt"/>
                          <a:ea typeface="+mn-ea"/>
                          <a:cs typeface="+mn-cs"/>
                        </a:rPr>
                        <a:t>24,050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1" kern="1200" dirty="0">
                          <a:solidFill>
                            <a:sysClr val="windowText" lastClr="000000"/>
                          </a:solidFill>
                          <a:effectLst/>
                          <a:latin typeface="+mn-lt"/>
                          <a:ea typeface="+mn-ea"/>
                          <a:cs typeface="+mn-cs"/>
                        </a:rPr>
                        <a:t>26,700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1" kern="1200" dirty="0">
                          <a:solidFill>
                            <a:sysClr val="windowText" lastClr="000000"/>
                          </a:solidFill>
                          <a:effectLst/>
                          <a:latin typeface="+mn-lt"/>
                          <a:ea typeface="+mn-ea"/>
                          <a:cs typeface="+mn-cs"/>
                        </a:rPr>
                        <a:t>28,850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1" kern="1200" dirty="0">
                          <a:solidFill>
                            <a:sysClr val="windowText" lastClr="000000"/>
                          </a:solidFill>
                          <a:effectLst/>
                          <a:latin typeface="+mn-lt"/>
                          <a:ea typeface="+mn-ea"/>
                          <a:cs typeface="+mn-cs"/>
                        </a:rPr>
                        <a:t>31,000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1" kern="1200" dirty="0">
                          <a:solidFill>
                            <a:sysClr val="windowText" lastClr="000000"/>
                          </a:solidFill>
                          <a:effectLst/>
                          <a:latin typeface="+mn-lt"/>
                          <a:ea typeface="+mn-ea"/>
                          <a:cs typeface="+mn-cs"/>
                        </a:rPr>
                        <a:t>33,150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1" kern="1200" dirty="0">
                          <a:solidFill>
                            <a:sysClr val="windowText" lastClr="000000"/>
                          </a:solidFill>
                          <a:effectLst/>
                          <a:latin typeface="+mn-lt"/>
                          <a:ea typeface="+mn-ea"/>
                          <a:cs typeface="+mn-cs"/>
                        </a:rPr>
                        <a:t>35,250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6701448"/>
                  </a:ext>
                </a:extLst>
              </a:tr>
              <a:tr h="867834">
                <a:tc>
                  <a:txBody>
                    <a:bodyPr/>
                    <a:lstStyle/>
                    <a:p>
                      <a:pPr marL="0" marR="0">
                        <a:lnSpc>
                          <a:spcPct val="107000"/>
                        </a:lnSpc>
                        <a:spcBef>
                          <a:spcPts val="0"/>
                        </a:spcBef>
                        <a:spcAft>
                          <a:spcPts val="0"/>
                        </a:spcAft>
                      </a:pPr>
                      <a:r>
                        <a:rPr lang="en-US" sz="1200">
                          <a:solidFill>
                            <a:sysClr val="windowText" lastClr="000000"/>
                          </a:solidFill>
                          <a:effectLst/>
                        </a:rPr>
                        <a:t>Very Low 50% Income Limits ($)</a:t>
                      </a:r>
                      <a:endParaRPr lang="en-US" sz="20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31,150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35,600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40,050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44,500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48,100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51,650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55,200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58,750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7381151"/>
                  </a:ext>
                </a:extLst>
              </a:tr>
              <a:tr h="867834">
                <a:tc>
                  <a:txBody>
                    <a:bodyPr/>
                    <a:lstStyle/>
                    <a:p>
                      <a:pPr marL="0" marR="0">
                        <a:lnSpc>
                          <a:spcPct val="107000"/>
                        </a:lnSpc>
                        <a:spcBef>
                          <a:spcPts val="0"/>
                        </a:spcBef>
                        <a:spcAft>
                          <a:spcPts val="0"/>
                        </a:spcAft>
                      </a:pPr>
                      <a:r>
                        <a:rPr lang="en-US" sz="1200">
                          <a:solidFill>
                            <a:sysClr val="windowText" lastClr="000000"/>
                          </a:solidFill>
                          <a:effectLst/>
                        </a:rPr>
                        <a:t>Low 80% Income Limits ($)</a:t>
                      </a:r>
                      <a:endParaRPr lang="en-US" sz="20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49,850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57,000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64,100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71,200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76,900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82,600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88,300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2400" b="0" kern="1200" dirty="0">
                          <a:solidFill>
                            <a:sysClr val="windowText" lastClr="000000"/>
                          </a:solidFill>
                          <a:effectLst/>
                          <a:latin typeface="+mn-lt"/>
                          <a:ea typeface="+mn-ea"/>
                          <a:cs typeface="+mn-cs"/>
                        </a:rPr>
                        <a:t>94,000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221507"/>
                  </a:ext>
                </a:extLst>
              </a:tr>
            </a:tbl>
          </a:graphicData>
        </a:graphic>
      </p:graphicFrame>
      <p:pic>
        <p:nvPicPr>
          <p:cNvPr id="6" name="Picture 5" descr="A picture containing text, clipart&#10;&#10;Description automatically generated">
            <a:extLst>
              <a:ext uri="{FF2B5EF4-FFF2-40B4-BE49-F238E27FC236}">
                <a16:creationId xmlns:a16="http://schemas.microsoft.com/office/drawing/2014/main" id="{B85F1DE8-60FD-4396-82A6-6B5487D12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
        <p:nvSpPr>
          <p:cNvPr id="3" name="Slide Number Placeholder 2">
            <a:extLst>
              <a:ext uri="{FF2B5EF4-FFF2-40B4-BE49-F238E27FC236}">
                <a16:creationId xmlns:a16="http://schemas.microsoft.com/office/drawing/2014/main" id="{84A9C663-74FF-4257-807C-DE0D010340C2}"/>
              </a:ext>
            </a:extLst>
          </p:cNvPr>
          <p:cNvSpPr>
            <a:spLocks noGrp="1"/>
          </p:cNvSpPr>
          <p:nvPr>
            <p:ph type="sldNum" sz="quarter" idx="12"/>
          </p:nvPr>
        </p:nvSpPr>
        <p:spPr/>
        <p:txBody>
          <a:bodyPr/>
          <a:lstStyle/>
          <a:p>
            <a:fld id="{5381BE4E-E409-4BDF-B79D-EEE5C131D0D4}" type="slidenum">
              <a:rPr lang="en-US" smtClean="0"/>
              <a:t>14</a:t>
            </a:fld>
            <a:endParaRPr lang="en-US"/>
          </a:p>
        </p:txBody>
      </p:sp>
    </p:spTree>
    <p:extLst>
      <p:ext uri="{BB962C8B-B14F-4D97-AF65-F5344CB8AC3E}">
        <p14:creationId xmlns:p14="http://schemas.microsoft.com/office/powerpoint/2010/main" val="8873017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2B637-D79B-4A9D-98CC-F14824940C67}"/>
              </a:ext>
            </a:extLst>
          </p:cNvPr>
          <p:cNvSpPr>
            <a:spLocks noGrp="1"/>
          </p:cNvSpPr>
          <p:nvPr>
            <p:ph type="title"/>
          </p:nvPr>
        </p:nvSpPr>
        <p:spPr/>
        <p:txBody>
          <a:bodyPr>
            <a:normAutofit/>
          </a:bodyPr>
          <a:lstStyle/>
          <a:p>
            <a:r>
              <a:rPr lang="en-US" b="1">
                <a:solidFill>
                  <a:srgbClr val="0076C0"/>
                </a:solidFill>
              </a:rPr>
              <a:t>HUD Income Limits</a:t>
            </a:r>
          </a:p>
        </p:txBody>
      </p:sp>
      <p:graphicFrame>
        <p:nvGraphicFramePr>
          <p:cNvPr id="4" name="Content Placeholder 3">
            <a:extLst>
              <a:ext uri="{FF2B5EF4-FFF2-40B4-BE49-F238E27FC236}">
                <a16:creationId xmlns:a16="http://schemas.microsoft.com/office/drawing/2014/main" id="{2F0F411E-18C9-4564-ABAC-9301A5ED71A0}"/>
              </a:ext>
            </a:extLst>
          </p:cNvPr>
          <p:cNvGraphicFramePr>
            <a:graphicFrameLocks noGrp="1"/>
          </p:cNvGraphicFramePr>
          <p:nvPr>
            <p:ph idx="1"/>
          </p:nvPr>
        </p:nvGraphicFramePr>
        <p:xfrm>
          <a:off x="838200" y="1874983"/>
          <a:ext cx="10479153" cy="4075245"/>
        </p:xfrm>
        <a:graphic>
          <a:graphicData uri="http://schemas.openxmlformats.org/drawingml/2006/table">
            <a:tbl>
              <a:tblPr firstRow="1" firstCol="1" bandRow="1">
                <a:tableStyleId>{5C22544A-7EE6-4342-B048-85BDC9FD1C3A}</a:tableStyleId>
              </a:tblPr>
              <a:tblGrid>
                <a:gridCol w="1099337">
                  <a:extLst>
                    <a:ext uri="{9D8B030D-6E8A-4147-A177-3AD203B41FA5}">
                      <a16:colId xmlns:a16="http://schemas.microsoft.com/office/drawing/2014/main" val="418379390"/>
                    </a:ext>
                  </a:extLst>
                </a:gridCol>
                <a:gridCol w="1172477">
                  <a:extLst>
                    <a:ext uri="{9D8B030D-6E8A-4147-A177-3AD203B41FA5}">
                      <a16:colId xmlns:a16="http://schemas.microsoft.com/office/drawing/2014/main" val="3752066711"/>
                    </a:ext>
                  </a:extLst>
                </a:gridCol>
                <a:gridCol w="1172477">
                  <a:extLst>
                    <a:ext uri="{9D8B030D-6E8A-4147-A177-3AD203B41FA5}">
                      <a16:colId xmlns:a16="http://schemas.microsoft.com/office/drawing/2014/main" val="3054530711"/>
                    </a:ext>
                  </a:extLst>
                </a:gridCol>
                <a:gridCol w="1172477">
                  <a:extLst>
                    <a:ext uri="{9D8B030D-6E8A-4147-A177-3AD203B41FA5}">
                      <a16:colId xmlns:a16="http://schemas.microsoft.com/office/drawing/2014/main" val="2741533751"/>
                    </a:ext>
                  </a:extLst>
                </a:gridCol>
                <a:gridCol w="1172477">
                  <a:extLst>
                    <a:ext uri="{9D8B030D-6E8A-4147-A177-3AD203B41FA5}">
                      <a16:colId xmlns:a16="http://schemas.microsoft.com/office/drawing/2014/main" val="114983522"/>
                    </a:ext>
                  </a:extLst>
                </a:gridCol>
                <a:gridCol w="1172477">
                  <a:extLst>
                    <a:ext uri="{9D8B030D-6E8A-4147-A177-3AD203B41FA5}">
                      <a16:colId xmlns:a16="http://schemas.microsoft.com/office/drawing/2014/main" val="3200668208"/>
                    </a:ext>
                  </a:extLst>
                </a:gridCol>
                <a:gridCol w="1172477">
                  <a:extLst>
                    <a:ext uri="{9D8B030D-6E8A-4147-A177-3AD203B41FA5}">
                      <a16:colId xmlns:a16="http://schemas.microsoft.com/office/drawing/2014/main" val="810401702"/>
                    </a:ext>
                  </a:extLst>
                </a:gridCol>
                <a:gridCol w="1172477">
                  <a:extLst>
                    <a:ext uri="{9D8B030D-6E8A-4147-A177-3AD203B41FA5}">
                      <a16:colId xmlns:a16="http://schemas.microsoft.com/office/drawing/2014/main" val="1084788582"/>
                    </a:ext>
                  </a:extLst>
                </a:gridCol>
                <a:gridCol w="1172477">
                  <a:extLst>
                    <a:ext uri="{9D8B030D-6E8A-4147-A177-3AD203B41FA5}">
                      <a16:colId xmlns:a16="http://schemas.microsoft.com/office/drawing/2014/main" val="2839245825"/>
                    </a:ext>
                  </a:extLst>
                </a:gridCol>
              </a:tblGrid>
              <a:tr h="609511">
                <a:tc gridSpan="9">
                  <a:txBody>
                    <a:bodyPr/>
                    <a:lstStyle/>
                    <a:p>
                      <a:pPr marL="0" marR="0" algn="ctr">
                        <a:lnSpc>
                          <a:spcPct val="107000"/>
                        </a:lnSpc>
                        <a:spcBef>
                          <a:spcPts val="0"/>
                        </a:spcBef>
                        <a:spcAft>
                          <a:spcPts val="0"/>
                        </a:spcAft>
                      </a:pPr>
                      <a:r>
                        <a:rPr lang="en-US" sz="2400" dirty="0">
                          <a:solidFill>
                            <a:srgbClr val="006FB7"/>
                          </a:solidFill>
                          <a:effectLst/>
                        </a:rPr>
                        <a:t>LAURENS COUNTY - FY 2023</a:t>
                      </a:r>
                      <a:endParaRPr lang="en-US" sz="2400" dirty="0">
                        <a:solidFill>
                          <a:srgbClr val="006FB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7635742"/>
                  </a:ext>
                </a:extLst>
              </a:tr>
              <a:tr h="380919">
                <a:tc rowSpan="2">
                  <a:txBody>
                    <a:bodyPr/>
                    <a:lstStyle/>
                    <a:p>
                      <a:pPr marL="0" marR="0">
                        <a:lnSpc>
                          <a:spcPct val="107000"/>
                        </a:lnSpc>
                        <a:spcBef>
                          <a:spcPts val="0"/>
                        </a:spcBef>
                        <a:spcAft>
                          <a:spcPts val="0"/>
                        </a:spcAft>
                      </a:pPr>
                      <a:endParaRPr lang="en-US" sz="20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8">
                  <a:txBody>
                    <a:bodyPr/>
                    <a:lstStyle/>
                    <a:p>
                      <a:pPr marL="0" marR="0" algn="ctr">
                        <a:lnSpc>
                          <a:spcPct val="107000"/>
                        </a:lnSpc>
                        <a:spcBef>
                          <a:spcPts val="0"/>
                        </a:spcBef>
                        <a:spcAft>
                          <a:spcPts val="0"/>
                        </a:spcAft>
                      </a:pPr>
                      <a:r>
                        <a:rPr lang="en-US" sz="1500">
                          <a:solidFill>
                            <a:sysClr val="windowText" lastClr="000000"/>
                          </a:solidFill>
                          <a:effectLst/>
                        </a:rPr>
                        <a:t># of Persons in Family</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4975093"/>
                  </a:ext>
                </a:extLst>
              </a:tr>
              <a:tr h="380919">
                <a:tc vMerge="1">
                  <a:txBody>
                    <a:bodyPr/>
                    <a:lstStyle/>
                    <a:p>
                      <a:endParaRPr lang="en-US"/>
                    </a:p>
                  </a:txBody>
                  <a:tcPr/>
                </a:tc>
                <a:tc>
                  <a:txBody>
                    <a:bodyPr/>
                    <a:lstStyle/>
                    <a:p>
                      <a:pPr marL="0" marR="0">
                        <a:lnSpc>
                          <a:spcPct val="107000"/>
                        </a:lnSpc>
                        <a:spcBef>
                          <a:spcPts val="0"/>
                        </a:spcBef>
                        <a:spcAft>
                          <a:spcPts val="0"/>
                        </a:spcAft>
                      </a:pPr>
                      <a:r>
                        <a:rPr lang="en-US" sz="1500">
                          <a:solidFill>
                            <a:sysClr val="windowText" lastClr="000000"/>
                          </a:solidFill>
                          <a:effectLst/>
                        </a:rPr>
                        <a:t>1</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2</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3</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4</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5</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6</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7</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8</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5803635"/>
                  </a:ext>
                </a:extLst>
              </a:tr>
              <a:tr h="942724">
                <a:tc>
                  <a:txBody>
                    <a:bodyPr/>
                    <a:lstStyle/>
                    <a:p>
                      <a:pPr marL="0" marR="0">
                        <a:lnSpc>
                          <a:spcPct val="107000"/>
                        </a:lnSpc>
                        <a:spcBef>
                          <a:spcPts val="0"/>
                        </a:spcBef>
                        <a:spcAft>
                          <a:spcPts val="0"/>
                        </a:spcAft>
                      </a:pPr>
                      <a:r>
                        <a:rPr lang="en-US" sz="1400">
                          <a:solidFill>
                            <a:sysClr val="windowText" lastClr="000000"/>
                          </a:solidFill>
                          <a:effectLst/>
                        </a:rPr>
                        <a:t>Extremely Low 30% Income Limits ($) </a:t>
                      </a:r>
                      <a:endParaRPr lang="en-US" sz="1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13,300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15,200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17,100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19,000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20,550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22,050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23,600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25,100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6701448"/>
                  </a:ext>
                </a:extLst>
              </a:tr>
              <a:tr h="942724">
                <a:tc>
                  <a:txBody>
                    <a:bodyPr/>
                    <a:lstStyle/>
                    <a:p>
                      <a:pPr marL="0" marR="0">
                        <a:lnSpc>
                          <a:spcPct val="107000"/>
                        </a:lnSpc>
                        <a:spcBef>
                          <a:spcPts val="0"/>
                        </a:spcBef>
                        <a:spcAft>
                          <a:spcPts val="0"/>
                        </a:spcAft>
                      </a:pPr>
                      <a:r>
                        <a:rPr lang="en-US" sz="1400">
                          <a:solidFill>
                            <a:sysClr val="windowText" lastClr="000000"/>
                          </a:solidFill>
                          <a:effectLst/>
                        </a:rPr>
                        <a:t>Very Low 50% Income Limits ($)</a:t>
                      </a:r>
                      <a:endParaRPr lang="en-US" sz="1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22,200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25,400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28,550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31,700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34,250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36,800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39,350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41,850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7381151"/>
                  </a:ext>
                </a:extLst>
              </a:tr>
              <a:tr h="818448">
                <a:tc>
                  <a:txBody>
                    <a:bodyPr/>
                    <a:lstStyle/>
                    <a:p>
                      <a:pPr marL="0" marR="0">
                        <a:lnSpc>
                          <a:spcPct val="107000"/>
                        </a:lnSpc>
                        <a:spcBef>
                          <a:spcPts val="0"/>
                        </a:spcBef>
                        <a:spcAft>
                          <a:spcPts val="0"/>
                        </a:spcAft>
                      </a:pPr>
                      <a:r>
                        <a:rPr lang="en-US" sz="1400">
                          <a:solidFill>
                            <a:sysClr val="windowText" lastClr="000000"/>
                          </a:solidFill>
                          <a:effectLst/>
                        </a:rPr>
                        <a:t>Low 80% Income Limits ($)</a:t>
                      </a:r>
                      <a:endParaRPr lang="en-US" sz="1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35,500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40,600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45,650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50,700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54,800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58,850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62,900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66,950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221507"/>
                  </a:ext>
                </a:extLst>
              </a:tr>
            </a:tbl>
          </a:graphicData>
        </a:graphic>
      </p:graphicFrame>
      <p:pic>
        <p:nvPicPr>
          <p:cNvPr id="6" name="Picture 5" descr="A picture containing text, clipart&#10;&#10;Description automatically generated">
            <a:extLst>
              <a:ext uri="{FF2B5EF4-FFF2-40B4-BE49-F238E27FC236}">
                <a16:creationId xmlns:a16="http://schemas.microsoft.com/office/drawing/2014/main" id="{B85F1DE8-60FD-4396-82A6-6B5487D12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
        <p:nvSpPr>
          <p:cNvPr id="3" name="Slide Number Placeholder 2">
            <a:extLst>
              <a:ext uri="{FF2B5EF4-FFF2-40B4-BE49-F238E27FC236}">
                <a16:creationId xmlns:a16="http://schemas.microsoft.com/office/drawing/2014/main" id="{B699790D-2DF4-45A4-9DF5-FFD314196373}"/>
              </a:ext>
            </a:extLst>
          </p:cNvPr>
          <p:cNvSpPr>
            <a:spLocks noGrp="1"/>
          </p:cNvSpPr>
          <p:nvPr>
            <p:ph type="sldNum" sz="quarter" idx="12"/>
          </p:nvPr>
        </p:nvSpPr>
        <p:spPr/>
        <p:txBody>
          <a:bodyPr/>
          <a:lstStyle/>
          <a:p>
            <a:fld id="{5381BE4E-E409-4BDF-B79D-EEE5C131D0D4}" type="slidenum">
              <a:rPr lang="en-US" smtClean="0"/>
              <a:t>15</a:t>
            </a:fld>
            <a:endParaRPr lang="en-US"/>
          </a:p>
        </p:txBody>
      </p:sp>
    </p:spTree>
    <p:extLst>
      <p:ext uri="{BB962C8B-B14F-4D97-AF65-F5344CB8AC3E}">
        <p14:creationId xmlns:p14="http://schemas.microsoft.com/office/powerpoint/2010/main" val="1852016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2B637-D79B-4A9D-98CC-F14824940C67}"/>
              </a:ext>
            </a:extLst>
          </p:cNvPr>
          <p:cNvSpPr>
            <a:spLocks noGrp="1"/>
          </p:cNvSpPr>
          <p:nvPr>
            <p:ph type="title"/>
          </p:nvPr>
        </p:nvSpPr>
        <p:spPr/>
        <p:txBody>
          <a:bodyPr>
            <a:normAutofit/>
          </a:bodyPr>
          <a:lstStyle/>
          <a:p>
            <a:r>
              <a:rPr lang="en-US" b="1">
                <a:solidFill>
                  <a:srgbClr val="0076C0"/>
                </a:solidFill>
              </a:rPr>
              <a:t>HUD Income Limits</a:t>
            </a:r>
          </a:p>
        </p:txBody>
      </p:sp>
      <p:graphicFrame>
        <p:nvGraphicFramePr>
          <p:cNvPr id="4" name="Content Placeholder 3">
            <a:extLst>
              <a:ext uri="{FF2B5EF4-FFF2-40B4-BE49-F238E27FC236}">
                <a16:creationId xmlns:a16="http://schemas.microsoft.com/office/drawing/2014/main" id="{2F0F411E-18C9-4564-ABAC-9301A5ED71A0}"/>
              </a:ext>
            </a:extLst>
          </p:cNvPr>
          <p:cNvGraphicFramePr>
            <a:graphicFrameLocks noGrp="1"/>
          </p:cNvGraphicFramePr>
          <p:nvPr>
            <p:ph idx="1"/>
          </p:nvPr>
        </p:nvGraphicFramePr>
        <p:xfrm>
          <a:off x="838199" y="1893376"/>
          <a:ext cx="10597176" cy="3960872"/>
        </p:xfrm>
        <a:graphic>
          <a:graphicData uri="http://schemas.openxmlformats.org/drawingml/2006/table">
            <a:tbl>
              <a:tblPr firstRow="1" firstCol="1" bandRow="1">
                <a:tableStyleId>{5C22544A-7EE6-4342-B048-85BDC9FD1C3A}</a:tableStyleId>
              </a:tblPr>
              <a:tblGrid>
                <a:gridCol w="1177464">
                  <a:extLst>
                    <a:ext uri="{9D8B030D-6E8A-4147-A177-3AD203B41FA5}">
                      <a16:colId xmlns:a16="http://schemas.microsoft.com/office/drawing/2014/main" val="418379390"/>
                    </a:ext>
                  </a:extLst>
                </a:gridCol>
                <a:gridCol w="1177464">
                  <a:extLst>
                    <a:ext uri="{9D8B030D-6E8A-4147-A177-3AD203B41FA5}">
                      <a16:colId xmlns:a16="http://schemas.microsoft.com/office/drawing/2014/main" val="3752066711"/>
                    </a:ext>
                  </a:extLst>
                </a:gridCol>
                <a:gridCol w="1177464">
                  <a:extLst>
                    <a:ext uri="{9D8B030D-6E8A-4147-A177-3AD203B41FA5}">
                      <a16:colId xmlns:a16="http://schemas.microsoft.com/office/drawing/2014/main" val="3054530711"/>
                    </a:ext>
                  </a:extLst>
                </a:gridCol>
                <a:gridCol w="1177464">
                  <a:extLst>
                    <a:ext uri="{9D8B030D-6E8A-4147-A177-3AD203B41FA5}">
                      <a16:colId xmlns:a16="http://schemas.microsoft.com/office/drawing/2014/main" val="2741533751"/>
                    </a:ext>
                  </a:extLst>
                </a:gridCol>
                <a:gridCol w="1177464">
                  <a:extLst>
                    <a:ext uri="{9D8B030D-6E8A-4147-A177-3AD203B41FA5}">
                      <a16:colId xmlns:a16="http://schemas.microsoft.com/office/drawing/2014/main" val="114983522"/>
                    </a:ext>
                  </a:extLst>
                </a:gridCol>
                <a:gridCol w="1177464">
                  <a:extLst>
                    <a:ext uri="{9D8B030D-6E8A-4147-A177-3AD203B41FA5}">
                      <a16:colId xmlns:a16="http://schemas.microsoft.com/office/drawing/2014/main" val="3200668208"/>
                    </a:ext>
                  </a:extLst>
                </a:gridCol>
                <a:gridCol w="1177464">
                  <a:extLst>
                    <a:ext uri="{9D8B030D-6E8A-4147-A177-3AD203B41FA5}">
                      <a16:colId xmlns:a16="http://schemas.microsoft.com/office/drawing/2014/main" val="810401702"/>
                    </a:ext>
                  </a:extLst>
                </a:gridCol>
                <a:gridCol w="1177464">
                  <a:extLst>
                    <a:ext uri="{9D8B030D-6E8A-4147-A177-3AD203B41FA5}">
                      <a16:colId xmlns:a16="http://schemas.microsoft.com/office/drawing/2014/main" val="1084788582"/>
                    </a:ext>
                  </a:extLst>
                </a:gridCol>
                <a:gridCol w="1177464">
                  <a:extLst>
                    <a:ext uri="{9D8B030D-6E8A-4147-A177-3AD203B41FA5}">
                      <a16:colId xmlns:a16="http://schemas.microsoft.com/office/drawing/2014/main" val="2839245825"/>
                    </a:ext>
                  </a:extLst>
                </a:gridCol>
              </a:tblGrid>
              <a:tr h="572276">
                <a:tc gridSpan="9">
                  <a:txBody>
                    <a:bodyPr/>
                    <a:lstStyle/>
                    <a:p>
                      <a:pPr marL="0" marR="0" algn="ctr">
                        <a:lnSpc>
                          <a:spcPct val="107000"/>
                        </a:lnSpc>
                        <a:spcBef>
                          <a:spcPts val="0"/>
                        </a:spcBef>
                        <a:spcAft>
                          <a:spcPts val="0"/>
                        </a:spcAft>
                      </a:pPr>
                      <a:r>
                        <a:rPr lang="en-US" sz="2400" dirty="0">
                          <a:solidFill>
                            <a:srgbClr val="006FB7"/>
                          </a:solidFill>
                          <a:effectLst/>
                        </a:rPr>
                        <a:t>SPARTANBURG COUNTY - FY 2023</a:t>
                      </a:r>
                      <a:endParaRPr lang="en-US" sz="2400" dirty="0">
                        <a:solidFill>
                          <a:srgbClr val="006FB7"/>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7635742"/>
                  </a:ext>
                </a:extLst>
              </a:tr>
              <a:tr h="357648">
                <a:tc rowSpan="2">
                  <a:txBody>
                    <a:bodyPr/>
                    <a:lstStyle/>
                    <a:p>
                      <a:pPr marL="0" marR="0">
                        <a:lnSpc>
                          <a:spcPct val="107000"/>
                        </a:lnSpc>
                        <a:spcBef>
                          <a:spcPts val="0"/>
                        </a:spcBef>
                        <a:spcAft>
                          <a:spcPts val="0"/>
                        </a:spcAft>
                      </a:pPr>
                      <a:endParaRPr lang="en-US" sz="20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8">
                  <a:txBody>
                    <a:bodyPr/>
                    <a:lstStyle/>
                    <a:p>
                      <a:pPr marL="0" marR="0" algn="ctr">
                        <a:lnSpc>
                          <a:spcPct val="107000"/>
                        </a:lnSpc>
                        <a:spcBef>
                          <a:spcPts val="0"/>
                        </a:spcBef>
                        <a:spcAft>
                          <a:spcPts val="0"/>
                        </a:spcAft>
                      </a:pPr>
                      <a:r>
                        <a:rPr lang="en-US" sz="1500">
                          <a:solidFill>
                            <a:sysClr val="windowText" lastClr="000000"/>
                          </a:solidFill>
                          <a:effectLst/>
                        </a:rPr>
                        <a:t># of Persons in Family</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4975093"/>
                  </a:ext>
                </a:extLst>
              </a:tr>
              <a:tr h="357648">
                <a:tc vMerge="1">
                  <a:txBody>
                    <a:bodyPr/>
                    <a:lstStyle/>
                    <a:p>
                      <a:endParaRPr lang="en-US"/>
                    </a:p>
                  </a:txBody>
                  <a:tcPr/>
                </a:tc>
                <a:tc>
                  <a:txBody>
                    <a:bodyPr/>
                    <a:lstStyle/>
                    <a:p>
                      <a:pPr marL="0" marR="0">
                        <a:lnSpc>
                          <a:spcPct val="107000"/>
                        </a:lnSpc>
                        <a:spcBef>
                          <a:spcPts val="0"/>
                        </a:spcBef>
                        <a:spcAft>
                          <a:spcPts val="0"/>
                        </a:spcAft>
                      </a:pPr>
                      <a:r>
                        <a:rPr lang="en-US" sz="1500">
                          <a:solidFill>
                            <a:sysClr val="windowText" lastClr="000000"/>
                          </a:solidFill>
                          <a:effectLst/>
                        </a:rPr>
                        <a:t>1</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2</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3</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4</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5</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6</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7</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500">
                          <a:solidFill>
                            <a:sysClr val="windowText" lastClr="000000"/>
                          </a:solidFill>
                          <a:effectLst/>
                        </a:rPr>
                        <a:t>8</a:t>
                      </a:r>
                      <a:endParaRPr lang="en-US" sz="2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5803635"/>
                  </a:ext>
                </a:extLst>
              </a:tr>
              <a:tr h="885133">
                <a:tc>
                  <a:txBody>
                    <a:bodyPr/>
                    <a:lstStyle/>
                    <a:p>
                      <a:pPr marL="0" marR="0">
                        <a:lnSpc>
                          <a:spcPct val="107000"/>
                        </a:lnSpc>
                        <a:spcBef>
                          <a:spcPts val="0"/>
                        </a:spcBef>
                        <a:spcAft>
                          <a:spcPts val="0"/>
                        </a:spcAft>
                      </a:pPr>
                      <a:r>
                        <a:rPr lang="en-US" sz="1400">
                          <a:solidFill>
                            <a:sysClr val="windowText" lastClr="000000"/>
                          </a:solidFill>
                          <a:effectLst/>
                        </a:rPr>
                        <a:t>Extremely Low 30% Income Limits ($) </a:t>
                      </a:r>
                      <a:endParaRPr lang="en-US" sz="1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16,650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19,000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21,400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23,750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25,650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27,550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29,450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1" kern="1200" dirty="0">
                          <a:solidFill>
                            <a:sysClr val="windowText" lastClr="000000"/>
                          </a:solidFill>
                          <a:effectLst/>
                          <a:latin typeface="+mn-lt"/>
                          <a:ea typeface="+mn-ea"/>
                          <a:cs typeface="+mn-cs"/>
                        </a:rPr>
                        <a:t>31,350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6701448"/>
                  </a:ext>
                </a:extLst>
              </a:tr>
              <a:tr h="885133">
                <a:tc>
                  <a:txBody>
                    <a:bodyPr/>
                    <a:lstStyle/>
                    <a:p>
                      <a:pPr marL="0" marR="0">
                        <a:lnSpc>
                          <a:spcPct val="107000"/>
                        </a:lnSpc>
                        <a:spcBef>
                          <a:spcPts val="0"/>
                        </a:spcBef>
                        <a:spcAft>
                          <a:spcPts val="0"/>
                        </a:spcAft>
                      </a:pPr>
                      <a:r>
                        <a:rPr lang="en-US" sz="1400">
                          <a:solidFill>
                            <a:sysClr val="windowText" lastClr="000000"/>
                          </a:solidFill>
                          <a:effectLst/>
                        </a:rPr>
                        <a:t>Very Low 50% Income Limits ($)</a:t>
                      </a:r>
                      <a:endParaRPr lang="en-US" sz="1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27,700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31,650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35,600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39,550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42,750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45,900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49,050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52,250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7381151"/>
                  </a:ext>
                </a:extLst>
              </a:tr>
              <a:tr h="885133">
                <a:tc>
                  <a:txBody>
                    <a:bodyPr/>
                    <a:lstStyle/>
                    <a:p>
                      <a:pPr marL="0" marR="0">
                        <a:lnSpc>
                          <a:spcPct val="107000"/>
                        </a:lnSpc>
                        <a:spcBef>
                          <a:spcPts val="0"/>
                        </a:spcBef>
                        <a:spcAft>
                          <a:spcPts val="0"/>
                        </a:spcAft>
                      </a:pPr>
                      <a:r>
                        <a:rPr lang="en-US" sz="1400">
                          <a:solidFill>
                            <a:sysClr val="windowText" lastClr="000000"/>
                          </a:solidFill>
                          <a:effectLst/>
                        </a:rPr>
                        <a:t>Low 80% Income Limits ($)</a:t>
                      </a:r>
                      <a:endParaRPr lang="en-US" sz="14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44,300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50,600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56,950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63,250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68,350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73,400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78,450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defTabSz="914377" rtl="0" eaLnBrk="1" latinLnBrk="0" hangingPunct="1">
                        <a:spcBef>
                          <a:spcPts val="0"/>
                        </a:spcBef>
                        <a:spcAft>
                          <a:spcPts val="0"/>
                        </a:spcAft>
                      </a:pPr>
                      <a:r>
                        <a:rPr lang="en-US" sz="2400" b="0" kern="1200" dirty="0">
                          <a:solidFill>
                            <a:sysClr val="windowText" lastClr="000000"/>
                          </a:solidFill>
                          <a:effectLst/>
                          <a:latin typeface="+mn-lt"/>
                          <a:ea typeface="+mn-ea"/>
                          <a:cs typeface="+mn-cs"/>
                        </a:rPr>
                        <a:t>83,500</a:t>
                      </a: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221507"/>
                  </a:ext>
                </a:extLst>
              </a:tr>
            </a:tbl>
          </a:graphicData>
        </a:graphic>
      </p:graphicFrame>
      <p:pic>
        <p:nvPicPr>
          <p:cNvPr id="6" name="Picture 5" descr="A picture containing text, clipart&#10;&#10;Description automatically generated">
            <a:extLst>
              <a:ext uri="{FF2B5EF4-FFF2-40B4-BE49-F238E27FC236}">
                <a16:creationId xmlns:a16="http://schemas.microsoft.com/office/drawing/2014/main" id="{B85F1DE8-60FD-4396-82A6-6B5487D12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
        <p:nvSpPr>
          <p:cNvPr id="3" name="Slide Number Placeholder 2">
            <a:extLst>
              <a:ext uri="{FF2B5EF4-FFF2-40B4-BE49-F238E27FC236}">
                <a16:creationId xmlns:a16="http://schemas.microsoft.com/office/drawing/2014/main" id="{5020012A-1ACA-47B3-8A2E-CAA54265ACCF}"/>
              </a:ext>
            </a:extLst>
          </p:cNvPr>
          <p:cNvSpPr>
            <a:spLocks noGrp="1"/>
          </p:cNvSpPr>
          <p:nvPr>
            <p:ph type="sldNum" sz="quarter" idx="12"/>
          </p:nvPr>
        </p:nvSpPr>
        <p:spPr/>
        <p:txBody>
          <a:bodyPr/>
          <a:lstStyle/>
          <a:p>
            <a:fld id="{5381BE4E-E409-4BDF-B79D-EEE5C131D0D4}" type="slidenum">
              <a:rPr lang="en-US" smtClean="0"/>
              <a:t>16</a:t>
            </a:fld>
            <a:endParaRPr lang="en-US"/>
          </a:p>
        </p:txBody>
      </p:sp>
    </p:spTree>
    <p:extLst>
      <p:ext uri="{BB962C8B-B14F-4D97-AF65-F5344CB8AC3E}">
        <p14:creationId xmlns:p14="http://schemas.microsoft.com/office/powerpoint/2010/main" val="6450214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545A-D221-4F92-A17C-1C5107B6B397}"/>
              </a:ext>
            </a:extLst>
          </p:cNvPr>
          <p:cNvSpPr>
            <a:spLocks noGrp="1"/>
          </p:cNvSpPr>
          <p:nvPr>
            <p:ph type="title"/>
          </p:nvPr>
        </p:nvSpPr>
        <p:spPr>
          <a:xfrm>
            <a:off x="821139" y="1277815"/>
            <a:ext cx="10515600" cy="523688"/>
          </a:xfrm>
        </p:spPr>
        <p:txBody>
          <a:bodyPr vert="horz" lIns="91440" tIns="45720" rIns="91440" bIns="45720" rtlCol="0" anchor="b">
            <a:noAutofit/>
          </a:bodyPr>
          <a:lstStyle/>
          <a:p>
            <a:pPr algn="ctr"/>
            <a:br>
              <a:rPr lang="en-US" sz="2200" dirty="0">
                <a:ea typeface="+mj-lt"/>
                <a:cs typeface="+mj-lt"/>
              </a:rPr>
            </a:br>
            <a:r>
              <a:rPr lang="en-US" sz="2200" dirty="0">
                <a:ea typeface="+mj-lt"/>
                <a:cs typeface="+mj-lt"/>
              </a:rPr>
              <a:t>Projects targeting low-income families will receive additional points</a:t>
            </a:r>
          </a:p>
        </p:txBody>
      </p:sp>
      <p:graphicFrame>
        <p:nvGraphicFramePr>
          <p:cNvPr id="5" name="Content Placeholder 4">
            <a:extLst>
              <a:ext uri="{FF2B5EF4-FFF2-40B4-BE49-F238E27FC236}">
                <a16:creationId xmlns:a16="http://schemas.microsoft.com/office/drawing/2014/main" id="{7A94E864-E4A2-4A4B-B572-F9B84826E0DC}"/>
              </a:ext>
            </a:extLst>
          </p:cNvPr>
          <p:cNvGraphicFramePr>
            <a:graphicFrameLocks noGrp="1"/>
          </p:cNvGraphicFramePr>
          <p:nvPr>
            <p:ph idx="1"/>
            <p:extLst>
              <p:ext uri="{D42A27DB-BD31-4B8C-83A1-F6EECF244321}">
                <p14:modId xmlns:p14="http://schemas.microsoft.com/office/powerpoint/2010/main" val="1634822297"/>
              </p:ext>
            </p:extLst>
          </p:nvPr>
        </p:nvGraphicFramePr>
        <p:xfrm>
          <a:off x="569652" y="2476926"/>
          <a:ext cx="11029950" cy="3821430"/>
        </p:xfrm>
        <a:graphic>
          <a:graphicData uri="http://schemas.openxmlformats.org/drawingml/2006/table">
            <a:tbl>
              <a:tblPr firstRow="1" bandRow="1">
                <a:tableStyleId>{5C22544A-7EE6-4342-B048-85BDC9FD1C3A}</a:tableStyleId>
              </a:tblPr>
              <a:tblGrid>
                <a:gridCol w="3676650">
                  <a:extLst>
                    <a:ext uri="{9D8B030D-6E8A-4147-A177-3AD203B41FA5}">
                      <a16:colId xmlns:a16="http://schemas.microsoft.com/office/drawing/2014/main" val="2642933947"/>
                    </a:ext>
                  </a:extLst>
                </a:gridCol>
                <a:gridCol w="3676650">
                  <a:extLst>
                    <a:ext uri="{9D8B030D-6E8A-4147-A177-3AD203B41FA5}">
                      <a16:colId xmlns:a16="http://schemas.microsoft.com/office/drawing/2014/main" val="1789940534"/>
                    </a:ext>
                  </a:extLst>
                </a:gridCol>
                <a:gridCol w="3676650">
                  <a:extLst>
                    <a:ext uri="{9D8B030D-6E8A-4147-A177-3AD203B41FA5}">
                      <a16:colId xmlns:a16="http://schemas.microsoft.com/office/drawing/2014/main" val="1659594380"/>
                    </a:ext>
                  </a:extLst>
                </a:gridCol>
              </a:tblGrid>
              <a:tr h="476250">
                <a:tc>
                  <a:txBody>
                    <a:bodyPr/>
                    <a:lstStyle/>
                    <a:p>
                      <a:pPr fontAlgn="base"/>
                      <a:r>
                        <a:rPr lang="en-US" sz="2000" dirty="0">
                          <a:effectLst/>
                        </a:rPr>
                        <a:t>Target population​</a:t>
                      </a:r>
                      <a:endParaRPr lang="en-US" b="1" dirty="0">
                        <a:solidFill>
                          <a:srgbClr val="FFFFFF"/>
                        </a:solidFill>
                        <a:effectLst/>
                      </a:endParaRPr>
                    </a:p>
                  </a:txBody>
                  <a:tcPr/>
                </a:tc>
                <a:tc>
                  <a:txBody>
                    <a:bodyPr/>
                    <a:lstStyle/>
                    <a:p>
                      <a:pPr fontAlgn="base"/>
                      <a:r>
                        <a:rPr lang="en-US" sz="2000" dirty="0">
                          <a:effectLst/>
                        </a:rPr>
                        <a:t>Income Target ​</a:t>
                      </a:r>
                      <a:endParaRPr lang="en-US" b="1" dirty="0">
                        <a:solidFill>
                          <a:srgbClr val="FFFFFF"/>
                        </a:solidFill>
                        <a:effectLst/>
                      </a:endParaRPr>
                    </a:p>
                  </a:txBody>
                  <a:tcPr/>
                </a:tc>
                <a:tc>
                  <a:txBody>
                    <a:bodyPr/>
                    <a:lstStyle/>
                    <a:p>
                      <a:pPr fontAlgn="base"/>
                      <a:r>
                        <a:rPr lang="en-US" sz="2000" dirty="0">
                          <a:effectLst/>
                        </a:rPr>
                        <a:t>Income range ​</a:t>
                      </a:r>
                      <a:endParaRPr lang="en-US" b="1" dirty="0">
                        <a:solidFill>
                          <a:srgbClr val="FFFFFF"/>
                        </a:solidFill>
                        <a:effectLst/>
                      </a:endParaRPr>
                    </a:p>
                  </a:txBody>
                  <a:tcPr/>
                </a:tc>
                <a:extLst>
                  <a:ext uri="{0D108BD9-81ED-4DB2-BD59-A6C34878D82A}">
                    <a16:rowId xmlns:a16="http://schemas.microsoft.com/office/drawing/2014/main" val="1094980475"/>
                  </a:ext>
                </a:extLst>
              </a:tr>
              <a:tr h="990600">
                <a:tc>
                  <a:txBody>
                    <a:bodyPr/>
                    <a:lstStyle/>
                    <a:p>
                      <a:pPr fontAlgn="base"/>
                      <a:r>
                        <a:rPr lang="en-US" sz="2000" dirty="0">
                          <a:effectLst/>
                        </a:rPr>
                        <a:t>Extremely Low-Income</a:t>
                      </a:r>
                      <a:endParaRPr lang="en-US" dirty="0">
                        <a:effectLst/>
                      </a:endParaRPr>
                    </a:p>
                    <a:p>
                      <a:pPr fontAlgn="base"/>
                      <a:r>
                        <a:rPr lang="en-US" sz="2000" dirty="0">
                          <a:effectLst/>
                        </a:rPr>
                        <a:t>​</a:t>
                      </a:r>
                      <a:endParaRPr lang="en-US" dirty="0">
                        <a:effectLst/>
                      </a:endParaRPr>
                    </a:p>
                  </a:txBody>
                  <a:tcPr/>
                </a:tc>
                <a:tc>
                  <a:txBody>
                    <a:bodyPr/>
                    <a:lstStyle/>
                    <a:p>
                      <a:pPr fontAlgn="base"/>
                      <a:r>
                        <a:rPr lang="en-US" sz="2000" dirty="0">
                          <a:effectLst/>
                        </a:rPr>
                        <a:t>&lt;=30% of AMI</a:t>
                      </a:r>
                      <a:endParaRPr lang="en-US" dirty="0">
                        <a:effectLst/>
                      </a:endParaRPr>
                    </a:p>
                  </a:txBody>
                  <a:tcPr/>
                </a:tc>
                <a:tc>
                  <a:txBody>
                    <a:bodyPr/>
                    <a:lstStyle/>
                    <a:p>
                      <a:pPr marL="342900" lvl="0" indent="-342900" fontAlgn="base">
                        <a:buFont typeface="Arial" panose="020B0604020202020204" pitchFamily="34" charset="0"/>
                        <a:buChar char="•"/>
                      </a:pPr>
                      <a:r>
                        <a:rPr lang="en-US" sz="2000" dirty="0">
                          <a:effectLst/>
                        </a:rPr>
                        <a:t>&lt;= $26,700 (​4 person HH​)</a:t>
                      </a:r>
                      <a:endParaRPr lang="en-US" sz="1600" dirty="0">
                        <a:effectLst/>
                        <a:latin typeface="Arial"/>
                      </a:endParaRPr>
                    </a:p>
                  </a:txBody>
                  <a:tcPr/>
                </a:tc>
                <a:extLst>
                  <a:ext uri="{0D108BD9-81ED-4DB2-BD59-A6C34878D82A}">
                    <a16:rowId xmlns:a16="http://schemas.microsoft.com/office/drawing/2014/main" val="1360980907"/>
                  </a:ext>
                </a:extLst>
              </a:tr>
              <a:tr h="952500">
                <a:tc>
                  <a:txBody>
                    <a:bodyPr/>
                    <a:lstStyle/>
                    <a:p>
                      <a:pPr fontAlgn="base"/>
                      <a:r>
                        <a:rPr lang="en-US" sz="2000" dirty="0">
                          <a:effectLst/>
                        </a:rPr>
                        <a:t>Very Low-Income</a:t>
                      </a:r>
                      <a:endParaRPr lang="en-US" dirty="0">
                        <a:effectLst/>
                      </a:endParaRPr>
                    </a:p>
                    <a:p>
                      <a:pPr fontAlgn="base"/>
                      <a:r>
                        <a:rPr lang="en-US" sz="2000" dirty="0">
                          <a:effectLst/>
                        </a:rPr>
                        <a:t>​</a:t>
                      </a:r>
                      <a:endParaRPr lang="en-US" dirty="0">
                        <a:effectLst/>
                      </a:endParaRPr>
                    </a:p>
                  </a:txBody>
                  <a:tcPr/>
                </a:tc>
                <a:tc>
                  <a:txBody>
                    <a:bodyPr/>
                    <a:lstStyle/>
                    <a:p>
                      <a:pPr fontAlgn="base"/>
                      <a:r>
                        <a:rPr lang="en-US" sz="2000" dirty="0">
                          <a:effectLst/>
                        </a:rPr>
                        <a:t>&lt;=50%of AMI​</a:t>
                      </a:r>
                      <a:endParaRPr lang="en-US" dirty="0">
                        <a:effectLst/>
                      </a:endParaRPr>
                    </a:p>
                  </a:txBody>
                  <a:tcPr/>
                </a:tc>
                <a:tc>
                  <a:txBody>
                    <a:bodyPr/>
                    <a:lstStyle/>
                    <a:p>
                      <a:pPr marL="342900" lvl="0" indent="-342900" fontAlgn="base">
                        <a:buFont typeface="Arial" panose="020B0604020202020204" pitchFamily="34" charset="0"/>
                        <a:buChar char="•"/>
                      </a:pPr>
                      <a:r>
                        <a:rPr lang="en-US" sz="2000" dirty="0">
                          <a:effectLst/>
                        </a:rPr>
                        <a:t>&lt;= $44,500 (4 person HH)​</a:t>
                      </a:r>
                      <a:endParaRPr lang="en-US" sz="1600" dirty="0">
                        <a:effectLst/>
                        <a:latin typeface="Arial"/>
                      </a:endParaRPr>
                    </a:p>
                  </a:txBody>
                  <a:tcPr/>
                </a:tc>
                <a:extLst>
                  <a:ext uri="{0D108BD9-81ED-4DB2-BD59-A6C34878D82A}">
                    <a16:rowId xmlns:a16="http://schemas.microsoft.com/office/drawing/2014/main" val="1403446295"/>
                  </a:ext>
                </a:extLst>
              </a:tr>
              <a:tr h="695325">
                <a:tc>
                  <a:txBody>
                    <a:bodyPr/>
                    <a:lstStyle/>
                    <a:p>
                      <a:pPr fontAlgn="base"/>
                      <a:r>
                        <a:rPr lang="en-US" sz="2000" dirty="0">
                          <a:effectLst/>
                        </a:rPr>
                        <a:t>Low-Income </a:t>
                      </a:r>
                      <a:endParaRPr lang="en-US" dirty="0">
                        <a:effectLst/>
                      </a:endParaRPr>
                    </a:p>
                    <a:p>
                      <a:pPr fontAlgn="base"/>
                      <a:r>
                        <a:rPr lang="en-US" sz="2000" dirty="0">
                          <a:effectLst/>
                        </a:rPr>
                        <a:t>​</a:t>
                      </a:r>
                      <a:endParaRPr lang="en-US" dirty="0">
                        <a:effectLst/>
                      </a:endParaRPr>
                    </a:p>
                  </a:txBody>
                  <a:tcPr/>
                </a:tc>
                <a:tc>
                  <a:txBody>
                    <a:bodyPr/>
                    <a:lstStyle/>
                    <a:p>
                      <a:pPr fontAlgn="base"/>
                      <a:r>
                        <a:rPr lang="en-US" sz="2000" dirty="0">
                          <a:effectLst/>
                        </a:rPr>
                        <a:t>&lt;=80% of AMI</a:t>
                      </a:r>
                      <a:endParaRPr lang="en-US" dirty="0">
                        <a:effectLst/>
                      </a:endParaRPr>
                    </a:p>
                  </a:txBody>
                  <a:tcPr/>
                </a:tc>
                <a:tc>
                  <a:txBody>
                    <a:bodyPr/>
                    <a:lstStyle/>
                    <a:p>
                      <a:pPr marL="342900" lvl="0" indent="-342900" fontAlgn="base">
                        <a:buFont typeface="Arial" panose="020B0604020202020204" pitchFamily="34" charset="0"/>
                        <a:buChar char="•"/>
                      </a:pPr>
                      <a:r>
                        <a:rPr lang="en-US" sz="2000" dirty="0">
                          <a:effectLst/>
                        </a:rPr>
                        <a:t>&lt;= $71,200 (4 person HH)​</a:t>
                      </a:r>
                      <a:endParaRPr lang="en-US" sz="1600" dirty="0">
                        <a:effectLst/>
                        <a:latin typeface="Arial"/>
                      </a:endParaRPr>
                    </a:p>
                  </a:txBody>
                  <a:tcPr/>
                </a:tc>
                <a:extLst>
                  <a:ext uri="{0D108BD9-81ED-4DB2-BD59-A6C34878D82A}">
                    <a16:rowId xmlns:a16="http://schemas.microsoft.com/office/drawing/2014/main" val="4203468065"/>
                  </a:ext>
                </a:extLst>
              </a:tr>
              <a:tr h="686253">
                <a:tc>
                  <a:txBody>
                    <a:bodyPr/>
                    <a:lstStyle/>
                    <a:p>
                      <a:pPr fontAlgn="base"/>
                      <a:r>
                        <a:rPr lang="en-US" sz="2000" dirty="0">
                          <a:effectLst/>
                        </a:rPr>
                        <a:t>Middle Income​ [AHF]</a:t>
                      </a:r>
                      <a:endParaRPr lang="en-US" dirty="0">
                        <a:effectLst/>
                      </a:endParaRPr>
                    </a:p>
                    <a:p>
                      <a:pPr fontAlgn="base"/>
                      <a:r>
                        <a:rPr lang="en-US" sz="2000" dirty="0">
                          <a:effectLst/>
                        </a:rPr>
                        <a:t>​</a:t>
                      </a:r>
                      <a:endParaRPr lang="en-US" dirty="0">
                        <a:effectLst/>
                      </a:endParaRPr>
                    </a:p>
                  </a:txBody>
                  <a:tcPr/>
                </a:tc>
                <a:tc>
                  <a:txBody>
                    <a:bodyPr/>
                    <a:lstStyle/>
                    <a:p>
                      <a:pPr fontAlgn="base"/>
                      <a:r>
                        <a:rPr lang="en-US" sz="2000" dirty="0">
                          <a:effectLst/>
                        </a:rPr>
                        <a:t>Up to 120% of AMI </a:t>
                      </a:r>
                      <a:endParaRPr lang="en-US" dirty="0">
                        <a:effectLst/>
                      </a:endParaRPr>
                    </a:p>
                  </a:txBody>
                  <a:tcPr/>
                </a:tc>
                <a:tc>
                  <a:txBody>
                    <a:bodyPr/>
                    <a:lstStyle/>
                    <a:p>
                      <a:pPr marL="342900" lvl="0" indent="-342900" fontAlgn="base">
                        <a:buFont typeface="Arial" panose="020B0604020202020204" pitchFamily="34" charset="0"/>
                        <a:buChar char="•"/>
                      </a:pPr>
                      <a:r>
                        <a:rPr lang="en-US" sz="2000" dirty="0">
                          <a:effectLst/>
                        </a:rPr>
                        <a:t>&lt;= $106,800 </a:t>
                      </a:r>
                      <a:endParaRPr lang="en-US" sz="1600" dirty="0">
                        <a:effectLst/>
                        <a:latin typeface="Arial"/>
                      </a:endParaRPr>
                    </a:p>
                  </a:txBody>
                  <a:tcPr/>
                </a:tc>
                <a:extLst>
                  <a:ext uri="{0D108BD9-81ED-4DB2-BD59-A6C34878D82A}">
                    <a16:rowId xmlns:a16="http://schemas.microsoft.com/office/drawing/2014/main" val="3052602358"/>
                  </a:ext>
                </a:extLst>
              </a:tr>
            </a:tbl>
          </a:graphicData>
        </a:graphic>
      </p:graphicFrame>
      <p:sp>
        <p:nvSpPr>
          <p:cNvPr id="3" name="Slide Number Placeholder 2">
            <a:extLst>
              <a:ext uri="{FF2B5EF4-FFF2-40B4-BE49-F238E27FC236}">
                <a16:creationId xmlns:a16="http://schemas.microsoft.com/office/drawing/2014/main" id="{EAA4A953-A8FA-4A61-B504-C15252E97485}"/>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
        <p:nvSpPr>
          <p:cNvPr id="6" name="TextBox 5">
            <a:extLst>
              <a:ext uri="{FF2B5EF4-FFF2-40B4-BE49-F238E27FC236}">
                <a16:creationId xmlns:a16="http://schemas.microsoft.com/office/drawing/2014/main" id="{AA0A96BE-5EC0-4F5D-97D0-1CA70FB050CB}"/>
              </a:ext>
            </a:extLst>
          </p:cNvPr>
          <p:cNvSpPr txBox="1"/>
          <p:nvPr/>
        </p:nvSpPr>
        <p:spPr>
          <a:xfrm>
            <a:off x="436729" y="1801503"/>
            <a:ext cx="11284421" cy="7017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ct val="20000"/>
              </a:spcBef>
            </a:pPr>
            <a:r>
              <a:rPr lang="en-US" dirty="0">
                <a:ea typeface="+mn-lt"/>
                <a:cs typeface="+mn-lt"/>
              </a:rPr>
              <a:t>Greenville County Median Income : $89,000</a:t>
            </a:r>
          </a:p>
          <a:p>
            <a:pPr algn="ctr">
              <a:spcBef>
                <a:spcPct val="20000"/>
              </a:spcBef>
            </a:pPr>
            <a:r>
              <a:rPr lang="en-US" b="1" dirty="0">
                <a:ea typeface="+mn-lt"/>
                <a:cs typeface="+mn-lt"/>
              </a:rPr>
              <a:t>Source- </a:t>
            </a:r>
            <a:r>
              <a:rPr lang="en-US" dirty="0">
                <a:hlinkClick r:id="rId3"/>
              </a:rPr>
              <a:t>Income Limits | HUD USER</a:t>
            </a:r>
            <a:endParaRPr lang="en-US" dirty="0"/>
          </a:p>
        </p:txBody>
      </p:sp>
      <p:pic>
        <p:nvPicPr>
          <p:cNvPr id="4" name="Picture 3" descr="A picture containing text, clipart&#10;&#10;Description automatically generated">
            <a:extLst>
              <a:ext uri="{FF2B5EF4-FFF2-40B4-BE49-F238E27FC236}">
                <a16:creationId xmlns:a16="http://schemas.microsoft.com/office/drawing/2014/main" id="{49E15AB0-D998-4742-F2F8-89AA319B8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
        <p:nvSpPr>
          <p:cNvPr id="7" name="TextBox 6">
            <a:extLst>
              <a:ext uri="{FF2B5EF4-FFF2-40B4-BE49-F238E27FC236}">
                <a16:creationId xmlns:a16="http://schemas.microsoft.com/office/drawing/2014/main" id="{831E7191-D861-5EA6-7076-5A35F755631A}"/>
              </a:ext>
            </a:extLst>
          </p:cNvPr>
          <p:cNvSpPr txBox="1"/>
          <p:nvPr/>
        </p:nvSpPr>
        <p:spPr>
          <a:xfrm>
            <a:off x="354667" y="333106"/>
            <a:ext cx="5518595" cy="701731"/>
          </a:xfrm>
          <a:prstGeom prst="rect">
            <a:avLst/>
          </a:prstGeom>
          <a:noFill/>
        </p:spPr>
        <p:txBody>
          <a:bodyPr wrap="square" rtlCol="0">
            <a:spAutoFit/>
          </a:bodyPr>
          <a:lstStyle/>
          <a:p>
            <a:pPr defTabSz="914377">
              <a:lnSpc>
                <a:spcPct val="90000"/>
              </a:lnSpc>
              <a:spcBef>
                <a:spcPct val="0"/>
              </a:spcBef>
            </a:pPr>
            <a:r>
              <a:rPr lang="en-US" sz="4400" dirty="0">
                <a:solidFill>
                  <a:srgbClr val="0076C0"/>
                </a:solidFill>
                <a:latin typeface="+mj-lt"/>
                <a:ea typeface="+mj-ea"/>
                <a:cs typeface="+mj-cs"/>
              </a:rPr>
              <a:t>Income Targeting </a:t>
            </a:r>
          </a:p>
        </p:txBody>
      </p:sp>
    </p:spTree>
    <p:extLst>
      <p:ext uri="{BB962C8B-B14F-4D97-AF65-F5344CB8AC3E}">
        <p14:creationId xmlns:p14="http://schemas.microsoft.com/office/powerpoint/2010/main" val="36341866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7F98A-F1D3-4F9B-B63E-B7F46FA2E0BD}"/>
              </a:ext>
            </a:extLst>
          </p:cNvPr>
          <p:cNvSpPr>
            <a:spLocks noGrp="1"/>
          </p:cNvSpPr>
          <p:nvPr>
            <p:ph type="title"/>
          </p:nvPr>
        </p:nvSpPr>
        <p:spPr>
          <a:xfrm>
            <a:off x="581192" y="365129"/>
            <a:ext cx="7931727" cy="1084450"/>
          </a:xfrm>
        </p:spPr>
        <p:txBody>
          <a:bodyPr>
            <a:normAutofit fontScale="90000"/>
          </a:bodyPr>
          <a:lstStyle/>
          <a:p>
            <a:r>
              <a:rPr lang="en-US" b="0" i="0" dirty="0">
                <a:solidFill>
                  <a:srgbClr val="0076B6"/>
                </a:solidFill>
                <a:effectLst/>
              </a:rPr>
              <a:t>Eligible </a:t>
            </a:r>
            <a:r>
              <a:rPr lang="en-US" sz="4900" b="0" i="0" dirty="0">
                <a:solidFill>
                  <a:srgbClr val="0076B6"/>
                </a:solidFill>
                <a:effectLst/>
              </a:rPr>
              <a:t>Beneficiaries</a:t>
            </a:r>
            <a:r>
              <a:rPr lang="en-US" b="0" i="0" dirty="0">
                <a:solidFill>
                  <a:srgbClr val="0076B6"/>
                </a:solidFill>
                <a:effectLst/>
              </a:rPr>
              <a:t> – HOME funds</a:t>
            </a:r>
            <a:endParaRPr lang="en-US" dirty="0">
              <a:solidFill>
                <a:srgbClr val="0076B6"/>
              </a:solidFill>
            </a:endParaRPr>
          </a:p>
        </p:txBody>
      </p:sp>
      <p:sp>
        <p:nvSpPr>
          <p:cNvPr id="3" name="Content Placeholder 2">
            <a:extLst>
              <a:ext uri="{FF2B5EF4-FFF2-40B4-BE49-F238E27FC236}">
                <a16:creationId xmlns:a16="http://schemas.microsoft.com/office/drawing/2014/main" id="{6DF1186F-1C1E-4156-948A-560408865872}"/>
              </a:ext>
            </a:extLst>
          </p:cNvPr>
          <p:cNvSpPr>
            <a:spLocks noGrp="1"/>
          </p:cNvSpPr>
          <p:nvPr>
            <p:ph idx="1"/>
          </p:nvPr>
        </p:nvSpPr>
        <p:spPr>
          <a:xfrm>
            <a:off x="581192" y="1947134"/>
            <a:ext cx="11029615" cy="3911665"/>
          </a:xfrm>
        </p:spPr>
        <p:txBody>
          <a:bodyPr>
            <a:noAutofit/>
          </a:bodyPr>
          <a:lstStyle/>
          <a:p>
            <a:pPr marL="0" indent="0">
              <a:buNone/>
            </a:pPr>
            <a:r>
              <a:rPr lang="en-US" sz="2000" b="0" i="0" dirty="0">
                <a:solidFill>
                  <a:srgbClr val="000000"/>
                </a:solidFill>
                <a:effectLst/>
                <a:latin typeface="Avenir Next LT Pro" panose="020B0504020202020204" pitchFamily="34" charset="0"/>
              </a:rPr>
              <a:t>The eligibility of households for HOME assistance varies with the nature of the funded activity.</a:t>
            </a:r>
          </a:p>
          <a:p>
            <a:pPr marL="0" indent="0">
              <a:buNone/>
            </a:pPr>
            <a:endParaRPr lang="en-US" sz="2000" b="1" u="sng" dirty="0">
              <a:solidFill>
                <a:srgbClr val="000000"/>
              </a:solidFill>
              <a:latin typeface="Avenir Next LT Pro" panose="020B0504020202020204" pitchFamily="34" charset="0"/>
            </a:endParaRPr>
          </a:p>
          <a:p>
            <a:r>
              <a:rPr lang="en-US" sz="2000" b="1" i="0" u="sng" dirty="0">
                <a:solidFill>
                  <a:srgbClr val="000000"/>
                </a:solidFill>
                <a:effectLst/>
                <a:latin typeface="Avenir Next LT Pro" panose="020B0504020202020204" pitchFamily="34" charset="0"/>
              </a:rPr>
              <a:t>RENTAL</a:t>
            </a:r>
            <a:r>
              <a:rPr lang="en-US" sz="2000" b="1" i="0" dirty="0">
                <a:solidFill>
                  <a:srgbClr val="000000"/>
                </a:solidFill>
                <a:effectLst/>
                <a:latin typeface="Avenir Next LT Pro" panose="020B0504020202020204" pitchFamily="34" charset="0"/>
              </a:rPr>
              <a:t>:</a:t>
            </a:r>
            <a:r>
              <a:rPr lang="en-US" sz="2000" b="0" i="0" dirty="0">
                <a:solidFill>
                  <a:srgbClr val="000000"/>
                </a:solidFill>
                <a:effectLst/>
                <a:latin typeface="Avenir Next LT Pro" panose="020B0504020202020204" pitchFamily="34" charset="0"/>
              </a:rPr>
              <a:t> For rental housing and rental assistance, at least 80 percent of benefiting families must have incomes that are no more than 60 percent of the HUD-adjusted median family income for the area. </a:t>
            </a:r>
          </a:p>
          <a:p>
            <a:r>
              <a:rPr lang="en-US" sz="2000" b="0" i="0" dirty="0">
                <a:solidFill>
                  <a:srgbClr val="000000"/>
                </a:solidFill>
                <a:effectLst/>
                <a:latin typeface="Avenir Next LT Pro" panose="020B0504020202020204" pitchFamily="34" charset="0"/>
              </a:rPr>
              <a:t>In rental projects with five or more assisted units, at least 20% of the units must be occupied by families with incomes that do not exceed 50% of the HUD-adjusted median. The incomes of households receiving HUD assistance must not exceed 80 percent of the area median.</a:t>
            </a:r>
          </a:p>
          <a:p>
            <a:endParaRPr lang="en-US" sz="2000" b="0" i="0" dirty="0">
              <a:solidFill>
                <a:srgbClr val="000000"/>
              </a:solidFill>
              <a:effectLst/>
              <a:latin typeface="Avenir Next LT Pro" panose="020B0504020202020204" pitchFamily="34" charset="0"/>
            </a:endParaRPr>
          </a:p>
          <a:p>
            <a:r>
              <a:rPr lang="en-US" sz="2000" b="1" u="sng" dirty="0">
                <a:solidFill>
                  <a:srgbClr val="000000"/>
                </a:solidFill>
                <a:latin typeface="Avenir Next LT Pro" panose="020B0504020202020204" pitchFamily="34" charset="0"/>
              </a:rPr>
              <a:t>HOMEOWNERSHIP:</a:t>
            </a:r>
            <a:r>
              <a:rPr lang="en-US" sz="2000" dirty="0">
                <a:solidFill>
                  <a:srgbClr val="000000"/>
                </a:solidFill>
                <a:latin typeface="Avenir Next LT Pro" panose="020B0504020202020204" pitchFamily="34" charset="0"/>
              </a:rPr>
              <a:t>  </a:t>
            </a:r>
            <a:r>
              <a:rPr lang="en-US" sz="2000" dirty="0">
                <a:latin typeface="Avenir Next LT Pro" panose="020B0504020202020204" pitchFamily="34" charset="0"/>
              </a:rPr>
              <a:t>All HOME funds used for homeownership assistance must benefit homeowners whose family income does not exceed 80 percent of the area median income.  </a:t>
            </a:r>
          </a:p>
        </p:txBody>
      </p:sp>
      <p:sp>
        <p:nvSpPr>
          <p:cNvPr id="4" name="Slide Number Placeholder 3">
            <a:extLst>
              <a:ext uri="{FF2B5EF4-FFF2-40B4-BE49-F238E27FC236}">
                <a16:creationId xmlns:a16="http://schemas.microsoft.com/office/drawing/2014/main" id="{17AC283D-B6D2-4B21-A1C0-4703F7F55731}"/>
              </a:ext>
            </a:extLst>
          </p:cNvPr>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69A42533-7521-D46D-4D17-CE0B141B9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1969" y="256275"/>
            <a:ext cx="3336557" cy="813264"/>
          </a:xfrm>
          <a:prstGeom prst="rect">
            <a:avLst/>
          </a:prstGeom>
        </p:spPr>
      </p:pic>
    </p:spTree>
    <p:extLst>
      <p:ext uri="{BB962C8B-B14F-4D97-AF65-F5344CB8AC3E}">
        <p14:creationId xmlns:p14="http://schemas.microsoft.com/office/powerpoint/2010/main" val="42882663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4B636-17E6-4AEB-9F2C-FF0844A364F9}"/>
              </a:ext>
            </a:extLst>
          </p:cNvPr>
          <p:cNvSpPr>
            <a:spLocks noGrp="1"/>
          </p:cNvSpPr>
          <p:nvPr>
            <p:ph type="title"/>
          </p:nvPr>
        </p:nvSpPr>
        <p:spPr>
          <a:xfrm>
            <a:off x="746228" y="1037967"/>
            <a:ext cx="3054091" cy="4709131"/>
          </a:xfrm>
        </p:spPr>
        <p:txBody>
          <a:bodyPr anchor="ctr">
            <a:normAutofit/>
          </a:bodyPr>
          <a:lstStyle/>
          <a:p>
            <a:r>
              <a:rPr lang="en-US" b="1" dirty="0">
                <a:solidFill>
                  <a:schemeClr val="accent1"/>
                </a:solidFill>
              </a:rPr>
              <a:t>AHF &amp; HOME Eligible Project Costs</a:t>
            </a:r>
          </a:p>
        </p:txBody>
      </p:sp>
      <p:graphicFrame>
        <p:nvGraphicFramePr>
          <p:cNvPr id="9" name="Content Placeholder 4">
            <a:extLst>
              <a:ext uri="{FF2B5EF4-FFF2-40B4-BE49-F238E27FC236}">
                <a16:creationId xmlns:a16="http://schemas.microsoft.com/office/drawing/2014/main" id="{8B275BE2-1DFA-4045-86BF-05F7A5756AB4}"/>
              </a:ext>
            </a:extLst>
          </p:cNvPr>
          <p:cNvGraphicFramePr>
            <a:graphicFrameLocks noGrp="1"/>
          </p:cNvGraphicFramePr>
          <p:nvPr>
            <p:ph idx="1"/>
            <p:extLst>
              <p:ext uri="{D42A27DB-BD31-4B8C-83A1-F6EECF244321}">
                <p14:modId xmlns:p14="http://schemas.microsoft.com/office/powerpoint/2010/main" val="592750060"/>
              </p:ext>
            </p:extLst>
          </p:nvPr>
        </p:nvGraphicFramePr>
        <p:xfrm>
          <a:off x="4209082" y="1503947"/>
          <a:ext cx="7012370" cy="4523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B5F61C64-2EC7-41A7-BF35-C7241BDC1569}"/>
              </a:ext>
            </a:extLst>
          </p:cNvPr>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4" name="Picture 3" descr="A picture containing text, clipart&#10;&#10;Description automatically generated">
            <a:extLst>
              <a:ext uri="{FF2B5EF4-FFF2-40B4-BE49-F238E27FC236}">
                <a16:creationId xmlns:a16="http://schemas.microsoft.com/office/drawing/2014/main" id="{9B9212B8-63A8-51A9-128E-AB56A55D12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Tree>
    <p:extLst>
      <p:ext uri="{BB962C8B-B14F-4D97-AF65-F5344CB8AC3E}">
        <p14:creationId xmlns:p14="http://schemas.microsoft.com/office/powerpoint/2010/main" val="40319203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1EF7F-748F-4318-CC1E-F349F5673322}"/>
              </a:ext>
            </a:extLst>
          </p:cNvPr>
          <p:cNvSpPr>
            <a:spLocks noGrp="1"/>
          </p:cNvSpPr>
          <p:nvPr>
            <p:ph type="title"/>
          </p:nvPr>
        </p:nvSpPr>
        <p:spPr/>
        <p:txBody>
          <a:bodyPr>
            <a:normAutofit/>
          </a:bodyPr>
          <a:lstStyle/>
          <a:p>
            <a:r>
              <a:rPr lang="en-US" dirty="0">
                <a:solidFill>
                  <a:srgbClr val="0076B6"/>
                </a:solidFill>
              </a:rPr>
              <a:t>Logistics</a:t>
            </a:r>
          </a:p>
        </p:txBody>
      </p:sp>
      <p:sp>
        <p:nvSpPr>
          <p:cNvPr id="3" name="Content Placeholder 2">
            <a:extLst>
              <a:ext uri="{FF2B5EF4-FFF2-40B4-BE49-F238E27FC236}">
                <a16:creationId xmlns:a16="http://schemas.microsoft.com/office/drawing/2014/main" id="{80B87F28-52CD-7CED-1AC8-1FF63BC9D797}"/>
              </a:ext>
            </a:extLst>
          </p:cNvPr>
          <p:cNvSpPr>
            <a:spLocks noGrp="1"/>
          </p:cNvSpPr>
          <p:nvPr>
            <p:ph idx="1"/>
          </p:nvPr>
        </p:nvSpPr>
        <p:spPr/>
        <p:txBody>
          <a:bodyPr>
            <a:norm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In Teams Webinar- </a:t>
            </a:r>
          </a:p>
          <a:p>
            <a:pPr lvl="1"/>
            <a:r>
              <a:rPr lang="en-US" sz="2800" dirty="0">
                <a:latin typeface="Calibri" panose="020F0502020204030204" pitchFamily="34" charset="0"/>
                <a:ea typeface="Calibri" panose="020F0502020204030204" pitchFamily="34" charset="0"/>
                <a:cs typeface="Calibri" panose="020F0502020204030204" pitchFamily="34" charset="0"/>
              </a:rPr>
              <a:t>Muted on entry</a:t>
            </a:r>
          </a:p>
          <a:p>
            <a:pPr lvl="1"/>
            <a:r>
              <a:rPr lang="en-US" sz="2800" dirty="0">
                <a:latin typeface="Calibri" panose="020F0502020204030204" pitchFamily="34" charset="0"/>
                <a:ea typeface="Calibri" panose="020F0502020204030204" pitchFamily="34" charset="0"/>
                <a:cs typeface="Calibri" panose="020F0502020204030204" pitchFamily="34" charset="0"/>
              </a:rPr>
              <a:t>Please enter questions into the Q&amp;A box and we will answer them during the Q&amp;A portion-</a:t>
            </a:r>
          </a:p>
          <a:p>
            <a:pPr lvl="1"/>
            <a:r>
              <a:rPr lang="en-US" sz="2800" dirty="0">
                <a:latin typeface="Calibri" panose="020F0502020204030204" pitchFamily="34" charset="0"/>
                <a:ea typeface="Calibri" panose="020F0502020204030204" pitchFamily="34" charset="0"/>
                <a:cs typeface="Calibri" panose="020F0502020204030204" pitchFamily="34" charset="0"/>
              </a:rPr>
              <a:t>Raise hand to ask a question </a:t>
            </a:r>
          </a:p>
        </p:txBody>
      </p:sp>
      <p:sp>
        <p:nvSpPr>
          <p:cNvPr id="4" name="Slide Number Placeholder 3">
            <a:extLst>
              <a:ext uri="{FF2B5EF4-FFF2-40B4-BE49-F238E27FC236}">
                <a16:creationId xmlns:a16="http://schemas.microsoft.com/office/drawing/2014/main" id="{28CEAD1E-41AC-68E1-F920-961D610CB997}"/>
              </a:ext>
            </a:extLst>
          </p:cNvPr>
          <p:cNvSpPr>
            <a:spLocks noGrp="1"/>
          </p:cNvSpPr>
          <p:nvPr>
            <p:ph type="sldNum" sz="quarter" idx="12"/>
          </p:nvPr>
        </p:nvSpPr>
        <p:spPr/>
        <p:txBody>
          <a:bodyPr/>
          <a:lstStyle/>
          <a:p>
            <a:fld id="{5381BE4E-E409-4BDF-B79D-EEE5C131D0D4}" type="slidenum">
              <a:rPr lang="en-US" smtClean="0"/>
              <a:t>2</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BE03B762-D286-BD44-98B1-BDD8E85A6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Tree>
    <p:extLst>
      <p:ext uri="{BB962C8B-B14F-4D97-AF65-F5344CB8AC3E}">
        <p14:creationId xmlns:p14="http://schemas.microsoft.com/office/powerpoint/2010/main" val="15194008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B5EBF3E6-C6E1-4946-B908-38BDF1682652}"/>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
        <p:nvSpPr>
          <p:cNvPr id="5" name="Text Placeholder 4"/>
          <p:cNvSpPr>
            <a:spLocks noGrp="1"/>
          </p:cNvSpPr>
          <p:nvPr>
            <p:ph type="body" sz="quarter" idx="4294967295"/>
          </p:nvPr>
        </p:nvSpPr>
        <p:spPr>
          <a:xfrm>
            <a:off x="6818313" y="2222500"/>
            <a:ext cx="5418137" cy="838200"/>
          </a:xfrm>
        </p:spPr>
        <p:txBody>
          <a:bodyPr>
            <a:normAutofit/>
          </a:bodyPr>
          <a:lstStyle/>
          <a:p>
            <a:pPr marL="0" indent="0">
              <a:buNone/>
            </a:pPr>
            <a:r>
              <a:rPr lang="en-US" sz="2200" b="1" dirty="0">
                <a:solidFill>
                  <a:srgbClr val="0076B6"/>
                </a:solidFill>
              </a:rPr>
              <a:t>HOME Program Set Aside &amp; Allocations</a:t>
            </a:r>
            <a:endParaRPr lang="en-US" sz="2200" dirty="0">
              <a:solidFill>
                <a:srgbClr val="0076B6"/>
              </a:solidFill>
            </a:endParaRPr>
          </a:p>
        </p:txBody>
      </p:sp>
      <p:graphicFrame>
        <p:nvGraphicFramePr>
          <p:cNvPr id="8" name="Content Placeholder 7"/>
          <p:cNvGraphicFramePr>
            <a:graphicFrameLocks noGrp="1"/>
          </p:cNvGraphicFramePr>
          <p:nvPr>
            <p:ph sz="quarter" idx="4294967295"/>
            <p:extLst>
              <p:ext uri="{D42A27DB-BD31-4B8C-83A1-F6EECF244321}">
                <p14:modId xmlns:p14="http://schemas.microsoft.com/office/powerpoint/2010/main" val="395297436"/>
              </p:ext>
            </p:extLst>
          </p:nvPr>
        </p:nvGraphicFramePr>
        <p:xfrm>
          <a:off x="626301" y="3060700"/>
          <a:ext cx="3735635" cy="2984057"/>
        </p:xfrm>
        <a:graphic>
          <a:graphicData uri="http://schemas.openxmlformats.org/drawingml/2006/table">
            <a:tbl>
              <a:tblPr firstRow="1" bandRow="1">
                <a:tableStyleId>{B301B821-A1FF-4177-AEE7-76D212191A09}</a:tableStyleId>
              </a:tblPr>
              <a:tblGrid>
                <a:gridCol w="1832694">
                  <a:extLst>
                    <a:ext uri="{9D8B030D-6E8A-4147-A177-3AD203B41FA5}">
                      <a16:colId xmlns:a16="http://schemas.microsoft.com/office/drawing/2014/main" val="20000"/>
                    </a:ext>
                  </a:extLst>
                </a:gridCol>
                <a:gridCol w="1902941">
                  <a:extLst>
                    <a:ext uri="{9D8B030D-6E8A-4147-A177-3AD203B41FA5}">
                      <a16:colId xmlns:a16="http://schemas.microsoft.com/office/drawing/2014/main" val="20001"/>
                    </a:ext>
                  </a:extLst>
                </a:gridCol>
              </a:tblGrid>
              <a:tr h="366855">
                <a:tc>
                  <a:txBody>
                    <a:bodyPr/>
                    <a:lstStyle/>
                    <a:p>
                      <a:r>
                        <a:rPr lang="en-US" sz="1800" dirty="0"/>
                        <a:t>Fiscal Year</a:t>
                      </a:r>
                    </a:p>
                  </a:txBody>
                  <a:tcPr/>
                </a:tc>
                <a:tc>
                  <a:txBody>
                    <a:bodyPr/>
                    <a:lstStyle/>
                    <a:p>
                      <a:r>
                        <a:rPr lang="en-US" sz="1800" dirty="0"/>
                        <a:t>HOME Allocation</a:t>
                      </a:r>
                    </a:p>
                  </a:txBody>
                  <a:tcPr/>
                </a:tc>
                <a:extLst>
                  <a:ext uri="{0D108BD9-81ED-4DB2-BD59-A6C34878D82A}">
                    <a16:rowId xmlns:a16="http://schemas.microsoft.com/office/drawing/2014/main" val="10000"/>
                  </a:ext>
                </a:extLst>
              </a:tr>
              <a:tr h="501894">
                <a:tc>
                  <a:txBody>
                    <a:bodyPr/>
                    <a:lstStyle/>
                    <a:p>
                      <a:pPr algn="l" fontAlgn="b"/>
                      <a:r>
                        <a:rPr lang="en-US" sz="1800" b="0" i="0" u="none" strike="noStrike" dirty="0">
                          <a:solidFill>
                            <a:srgbClr val="000000"/>
                          </a:solidFill>
                          <a:effectLst/>
                          <a:latin typeface="+mn-lt"/>
                        </a:rPr>
                        <a:t>2023</a:t>
                      </a:r>
                    </a:p>
                  </a:txBody>
                  <a:tcPr marL="9525" marR="9525" marT="9525" marB="0" anchor="b"/>
                </a:tc>
                <a:tc>
                  <a:txBody>
                    <a:bodyPr/>
                    <a:lstStyle/>
                    <a:p>
                      <a:pPr algn="l" fontAlgn="ctr"/>
                      <a:r>
                        <a:rPr lang="en-US" sz="1800" b="0" i="0" u="none" strike="noStrike" dirty="0">
                          <a:solidFill>
                            <a:srgbClr val="000000"/>
                          </a:solidFill>
                          <a:effectLst/>
                          <a:latin typeface="+mn-lt"/>
                        </a:rPr>
                        <a:t>$1,255,180</a:t>
                      </a:r>
                    </a:p>
                  </a:txBody>
                  <a:tcPr marL="9525" marR="9525" marT="9525" marB="0" anchor="ctr"/>
                </a:tc>
                <a:extLst>
                  <a:ext uri="{0D108BD9-81ED-4DB2-BD59-A6C34878D82A}">
                    <a16:rowId xmlns:a16="http://schemas.microsoft.com/office/drawing/2014/main" val="3520116329"/>
                  </a:ext>
                </a:extLst>
              </a:tr>
              <a:tr h="501894">
                <a:tc>
                  <a:txBody>
                    <a:bodyPr/>
                    <a:lstStyle/>
                    <a:p>
                      <a:pPr algn="l" fontAlgn="b"/>
                      <a:r>
                        <a:rPr lang="en-US" sz="1800" b="0" i="0" u="none" strike="noStrike" dirty="0">
                          <a:solidFill>
                            <a:srgbClr val="000000"/>
                          </a:solidFill>
                          <a:effectLst/>
                          <a:latin typeface="+mn-lt"/>
                        </a:rPr>
                        <a:t>2022</a:t>
                      </a:r>
                    </a:p>
                  </a:txBody>
                  <a:tcPr marL="9525" marR="9525" marT="9525" marB="0" anchor="b"/>
                </a:tc>
                <a:tc>
                  <a:txBody>
                    <a:bodyPr/>
                    <a:lstStyle/>
                    <a:p>
                      <a:pPr algn="l" fontAlgn="ctr"/>
                      <a:r>
                        <a:rPr lang="en-US" sz="1800" b="0" i="0" u="none" strike="noStrike" dirty="0">
                          <a:solidFill>
                            <a:srgbClr val="000000"/>
                          </a:solidFill>
                          <a:effectLst/>
                          <a:latin typeface="+mn-lt"/>
                        </a:rPr>
                        <a:t>$1,265,383</a:t>
                      </a:r>
                    </a:p>
                  </a:txBody>
                  <a:tcPr marL="9525" marR="9525" marT="9525" marB="0" anchor="ctr"/>
                </a:tc>
                <a:extLst>
                  <a:ext uri="{0D108BD9-81ED-4DB2-BD59-A6C34878D82A}">
                    <a16:rowId xmlns:a16="http://schemas.microsoft.com/office/drawing/2014/main" val="3483143138"/>
                  </a:ext>
                </a:extLst>
              </a:tr>
              <a:tr h="501894">
                <a:tc>
                  <a:txBody>
                    <a:bodyPr/>
                    <a:lstStyle/>
                    <a:p>
                      <a:pPr algn="l" fontAlgn="b"/>
                      <a:r>
                        <a:rPr lang="en-US" sz="1800" b="0" i="0" u="none" strike="noStrike" dirty="0">
                          <a:solidFill>
                            <a:srgbClr val="000000"/>
                          </a:solidFill>
                          <a:effectLst/>
                          <a:latin typeface="+mn-lt"/>
                        </a:rPr>
                        <a:t>2021</a:t>
                      </a:r>
                    </a:p>
                  </a:txBody>
                  <a:tcPr marL="9525" marR="9525" marT="9525" marB="0" anchor="b"/>
                </a:tc>
                <a:tc>
                  <a:txBody>
                    <a:bodyPr/>
                    <a:lstStyle/>
                    <a:p>
                      <a:pPr algn="l" fontAlgn="ctr"/>
                      <a:r>
                        <a:rPr lang="en-US" sz="1800" b="0" i="0" u="none" strike="noStrike" dirty="0">
                          <a:solidFill>
                            <a:srgbClr val="000000"/>
                          </a:solidFill>
                          <a:effectLst/>
                          <a:latin typeface="+mn-lt"/>
                        </a:rPr>
                        <a:t>$1,145,414</a:t>
                      </a:r>
                    </a:p>
                  </a:txBody>
                  <a:tcPr marL="9525" marR="9525" marT="9525" marB="0" anchor="ctr"/>
                </a:tc>
                <a:extLst>
                  <a:ext uri="{0D108BD9-81ED-4DB2-BD59-A6C34878D82A}">
                    <a16:rowId xmlns:a16="http://schemas.microsoft.com/office/drawing/2014/main" val="193766982"/>
                  </a:ext>
                </a:extLst>
              </a:tr>
              <a:tr h="371950">
                <a:tc>
                  <a:txBody>
                    <a:bodyPr/>
                    <a:lstStyle/>
                    <a:p>
                      <a:pPr algn="l" fontAlgn="b"/>
                      <a:r>
                        <a:rPr lang="en-US" sz="1800" b="0" i="0" u="none" strike="noStrike" dirty="0">
                          <a:solidFill>
                            <a:srgbClr val="000000"/>
                          </a:solidFill>
                          <a:effectLst/>
                          <a:latin typeface="+mn-lt"/>
                        </a:rPr>
                        <a:t>2020</a:t>
                      </a:r>
                    </a:p>
                  </a:txBody>
                  <a:tcPr marL="9525" marR="9525" marT="9525" marB="0" anchor="b"/>
                </a:tc>
                <a:tc>
                  <a:txBody>
                    <a:bodyPr/>
                    <a:lstStyle/>
                    <a:p>
                      <a:pPr algn="l" fontAlgn="ctr"/>
                      <a:r>
                        <a:rPr lang="en-US" sz="1800" b="0" i="0" u="none" strike="noStrike" kern="1200" baseline="0" dirty="0">
                          <a:solidFill>
                            <a:schemeClr val="dk1"/>
                          </a:solidFill>
                          <a:latin typeface="+mn-lt"/>
                          <a:ea typeface="+mn-ea"/>
                          <a:cs typeface="+mn-cs"/>
                        </a:rPr>
                        <a:t>$1,193,967</a:t>
                      </a:r>
                      <a:endParaRPr lang="en-US" sz="1800" b="0"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1597199416"/>
                  </a:ext>
                </a:extLst>
              </a:tr>
              <a:tr h="367620">
                <a:tc>
                  <a:txBody>
                    <a:bodyPr/>
                    <a:lstStyle/>
                    <a:p>
                      <a:pPr algn="l" fontAlgn="b"/>
                      <a:r>
                        <a:rPr lang="en-US" sz="1800" b="0" i="0" u="none" strike="noStrike" dirty="0">
                          <a:solidFill>
                            <a:srgbClr val="000000"/>
                          </a:solidFill>
                          <a:effectLst/>
                          <a:latin typeface="+mn-lt"/>
                        </a:rPr>
                        <a:t>2019</a:t>
                      </a:r>
                    </a:p>
                  </a:txBody>
                  <a:tcPr marL="9525" marR="9525" marT="9525" marB="0" anchor="b"/>
                </a:tc>
                <a:tc>
                  <a:txBody>
                    <a:bodyPr/>
                    <a:lstStyle/>
                    <a:p>
                      <a:pPr algn="l" fontAlgn="ctr"/>
                      <a:r>
                        <a:rPr lang="en-US" sz="1800" b="0" i="0" u="none" strike="noStrike" dirty="0">
                          <a:solidFill>
                            <a:srgbClr val="000000"/>
                          </a:solidFill>
                          <a:effectLst/>
                          <a:latin typeface="+mn-lt"/>
                        </a:rPr>
                        <a:t>$1,114,857</a:t>
                      </a:r>
                    </a:p>
                  </a:txBody>
                  <a:tcPr marL="9525" marR="9525" marT="9525" marB="0" anchor="ctr"/>
                </a:tc>
                <a:extLst>
                  <a:ext uri="{0D108BD9-81ED-4DB2-BD59-A6C34878D82A}">
                    <a16:rowId xmlns:a16="http://schemas.microsoft.com/office/drawing/2014/main" val="10001"/>
                  </a:ext>
                </a:extLst>
              </a:tr>
              <a:tr h="371950">
                <a:tc>
                  <a:txBody>
                    <a:bodyPr/>
                    <a:lstStyle/>
                    <a:p>
                      <a:pPr algn="l" fontAlgn="b"/>
                      <a:r>
                        <a:rPr lang="en-US" sz="1800" u="none" strike="noStrike" dirty="0">
                          <a:effectLst/>
                        </a:rPr>
                        <a:t>2018</a:t>
                      </a:r>
                      <a:endParaRPr lang="en-US" sz="1800" b="0" i="0" u="none" strike="noStrike" dirty="0">
                        <a:solidFill>
                          <a:srgbClr val="000000"/>
                        </a:solidFill>
                        <a:effectLst/>
                        <a:latin typeface="Times New Roman"/>
                      </a:endParaRPr>
                    </a:p>
                  </a:txBody>
                  <a:tcPr marL="9525" marR="9525" marT="9525" marB="0" anchor="b"/>
                </a:tc>
                <a:tc>
                  <a:txBody>
                    <a:bodyPr/>
                    <a:lstStyle/>
                    <a:p>
                      <a:pPr algn="l" fontAlgn="ctr"/>
                      <a:r>
                        <a:rPr lang="en-US" sz="1800" u="none" strike="noStrike" dirty="0">
                          <a:effectLst/>
                        </a:rPr>
                        <a:t>$ 1,225,415 </a:t>
                      </a:r>
                      <a:endParaRPr lang="en-US" sz="1800" b="0" i="0" u="none" strike="noStrike" dirty="0">
                        <a:solidFill>
                          <a:srgbClr val="000000"/>
                        </a:solidFill>
                        <a:effectLst/>
                        <a:latin typeface="Times New Roman"/>
                      </a:endParaRPr>
                    </a:p>
                  </a:txBody>
                  <a:tcPr marL="9525" marR="9525" marT="9525" marB="0" anchor="ctr"/>
                </a:tc>
                <a:extLst>
                  <a:ext uri="{0D108BD9-81ED-4DB2-BD59-A6C34878D82A}">
                    <a16:rowId xmlns:a16="http://schemas.microsoft.com/office/drawing/2014/main" val="10002"/>
                  </a:ext>
                </a:extLst>
              </a:tr>
            </a:tbl>
          </a:graphicData>
        </a:graphic>
      </p:graphicFrame>
      <p:sp>
        <p:nvSpPr>
          <p:cNvPr id="6" name="Content Placeholder 5"/>
          <p:cNvSpPr>
            <a:spLocks noGrp="1"/>
          </p:cNvSpPr>
          <p:nvPr>
            <p:ph sz="quarter" idx="4294967295"/>
          </p:nvPr>
        </p:nvSpPr>
        <p:spPr>
          <a:xfrm>
            <a:off x="6818313" y="2706130"/>
            <a:ext cx="5373687" cy="3969308"/>
          </a:xfrm>
        </p:spPr>
        <p:txBody>
          <a:bodyPr>
            <a:normAutofit fontScale="92500" lnSpcReduction="20000"/>
          </a:bodyPr>
          <a:lstStyle/>
          <a:p>
            <a:r>
              <a:rPr lang="en-US" dirty="0"/>
              <a:t>HUD requires a 15 percent set aside for CHDOs </a:t>
            </a:r>
          </a:p>
          <a:p>
            <a:r>
              <a:rPr lang="en-US" dirty="0"/>
              <a:t>10%  - set aside for Planning  and  Administration</a:t>
            </a:r>
          </a:p>
          <a:p>
            <a:r>
              <a:rPr lang="en-US" dirty="0"/>
              <a:t>The County earmarks approximately:</a:t>
            </a:r>
          </a:p>
          <a:p>
            <a:pPr lvl="1"/>
            <a:r>
              <a:rPr lang="en-US" dirty="0"/>
              <a:t>45 percent of remaining HOME funds for Housing Partners &amp; GCRA projects.</a:t>
            </a:r>
          </a:p>
          <a:p>
            <a:pPr lvl="1"/>
            <a:r>
              <a:rPr lang="en-US" dirty="0"/>
              <a:t>30 percent of HOME funds for projects in the five participating municipalities </a:t>
            </a:r>
          </a:p>
          <a:p>
            <a:r>
              <a:rPr lang="en-US" dirty="0"/>
              <a:t>Additional funding may be available for projects subject to the availability of Program Income.</a:t>
            </a:r>
          </a:p>
        </p:txBody>
      </p:sp>
      <p:sp>
        <p:nvSpPr>
          <p:cNvPr id="2" name="Title 1"/>
          <p:cNvSpPr>
            <a:spLocks noGrp="1"/>
          </p:cNvSpPr>
          <p:nvPr>
            <p:ph type="ctrTitle" idx="4294967295"/>
          </p:nvPr>
        </p:nvSpPr>
        <p:spPr>
          <a:xfrm>
            <a:off x="549534" y="419051"/>
            <a:ext cx="10993438" cy="590550"/>
          </a:xfrm>
        </p:spPr>
        <p:txBody>
          <a:bodyPr>
            <a:noAutofit/>
          </a:bodyPr>
          <a:lstStyle/>
          <a:p>
            <a:r>
              <a:rPr lang="en-US" dirty="0">
                <a:solidFill>
                  <a:srgbClr val="0076C0"/>
                </a:solidFill>
              </a:rPr>
              <a:t>Funding Availability</a:t>
            </a:r>
          </a:p>
        </p:txBody>
      </p:sp>
      <p:sp>
        <p:nvSpPr>
          <p:cNvPr id="4" name="Text Placeholder 3"/>
          <p:cNvSpPr>
            <a:spLocks noGrp="1"/>
          </p:cNvSpPr>
          <p:nvPr>
            <p:ph type="subTitle" idx="4294967295"/>
          </p:nvPr>
        </p:nvSpPr>
        <p:spPr>
          <a:xfrm>
            <a:off x="556054" y="2300288"/>
            <a:ext cx="4065373" cy="590550"/>
          </a:xfrm>
        </p:spPr>
        <p:txBody>
          <a:bodyPr>
            <a:normAutofit fontScale="92500"/>
          </a:bodyPr>
          <a:lstStyle/>
          <a:p>
            <a:pPr marL="0" indent="0">
              <a:buNone/>
            </a:pPr>
            <a:r>
              <a:rPr lang="en-US" sz="2200" b="1" dirty="0">
                <a:solidFill>
                  <a:srgbClr val="0076B6"/>
                </a:solidFill>
              </a:rPr>
              <a:t>Last 6 Years HOME Grant Allocations</a:t>
            </a:r>
            <a:endParaRPr lang="en-US" sz="2200" dirty="0">
              <a:solidFill>
                <a:srgbClr val="0076B6"/>
              </a:solidFill>
            </a:endParaRPr>
          </a:p>
        </p:txBody>
      </p:sp>
      <p:sp>
        <p:nvSpPr>
          <p:cNvPr id="3" name="Rectangle 2">
            <a:extLst>
              <a:ext uri="{FF2B5EF4-FFF2-40B4-BE49-F238E27FC236}">
                <a16:creationId xmlns:a16="http://schemas.microsoft.com/office/drawing/2014/main" id="{9F3D4E7C-FE56-4A5C-9CF7-2D35BE5ED49F}"/>
              </a:ext>
            </a:extLst>
          </p:cNvPr>
          <p:cNvSpPr/>
          <p:nvPr/>
        </p:nvSpPr>
        <p:spPr>
          <a:xfrm>
            <a:off x="2888896" y="1480839"/>
            <a:ext cx="7488280" cy="754053"/>
          </a:xfrm>
          <a:prstGeom prst="rect">
            <a:avLst/>
          </a:prstGeom>
        </p:spPr>
        <p:txBody>
          <a:bodyPr wrap="square" anchor="t">
            <a:spAutoFit/>
          </a:bodyPr>
          <a:lstStyle/>
          <a:p>
            <a:r>
              <a:rPr lang="en-US" sz="2500" b="1" dirty="0">
                <a:solidFill>
                  <a:srgbClr val="0076B6"/>
                </a:solidFill>
              </a:rPr>
              <a:t>GCAHF 2024 Funding: TBD</a:t>
            </a:r>
            <a:endParaRPr lang="en-US" sz="2500" dirty="0">
              <a:solidFill>
                <a:srgbClr val="0076B6"/>
              </a:solidFill>
            </a:endParaRPr>
          </a:p>
          <a:p>
            <a:r>
              <a:rPr lang="en-US" b="1" dirty="0">
                <a:solidFill>
                  <a:srgbClr val="0076B6"/>
                </a:solidFill>
              </a:rPr>
              <a:t>Note: 80-90% of funding is available for development projects</a:t>
            </a:r>
            <a:endParaRPr lang="en-US" dirty="0">
              <a:solidFill>
                <a:srgbClr val="0076B6"/>
              </a:solidFill>
            </a:endParaRPr>
          </a:p>
        </p:txBody>
      </p:sp>
      <p:pic>
        <p:nvPicPr>
          <p:cNvPr id="11" name="Picture 10" descr="A picture containing text, clipart&#10;&#10;Description automatically generated">
            <a:extLst>
              <a:ext uri="{FF2B5EF4-FFF2-40B4-BE49-F238E27FC236}">
                <a16:creationId xmlns:a16="http://schemas.microsoft.com/office/drawing/2014/main" id="{70FFA412-1035-443D-94E9-C894DFFE54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225862"/>
            <a:ext cx="3361335" cy="819303"/>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87122A19-60EC-A73C-E564-A9554E3A5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8465125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83" y="222423"/>
            <a:ext cx="11085603" cy="827901"/>
          </a:xfrm>
        </p:spPr>
        <p:txBody>
          <a:bodyPr vert="horz" lIns="91440" tIns="45720" rIns="91440" bIns="45720" rtlCol="0" anchor="b">
            <a:normAutofit/>
          </a:bodyPr>
          <a:lstStyle/>
          <a:p>
            <a:r>
              <a:rPr lang="en-US" sz="3600" dirty="0">
                <a:solidFill>
                  <a:srgbClr val="0076B6"/>
                </a:solidFill>
              </a:rPr>
              <a:t>HOME &amp; AHF Forms of Funding Assistance</a:t>
            </a:r>
          </a:p>
        </p:txBody>
      </p:sp>
      <p:graphicFrame>
        <p:nvGraphicFramePr>
          <p:cNvPr id="7" name="Content Placeholder 6">
            <a:extLst>
              <a:ext uri="{FF2B5EF4-FFF2-40B4-BE49-F238E27FC236}">
                <a16:creationId xmlns:a16="http://schemas.microsoft.com/office/drawing/2014/main" id="{58EAFF9E-0B0D-4E4C-A580-52401E3A49D3}"/>
              </a:ext>
            </a:extLst>
          </p:cNvPr>
          <p:cNvGraphicFramePr>
            <a:graphicFrameLocks noGrp="1"/>
          </p:cNvGraphicFramePr>
          <p:nvPr>
            <p:ph idx="1"/>
            <p:extLst>
              <p:ext uri="{D42A27DB-BD31-4B8C-83A1-F6EECF244321}">
                <p14:modId xmlns:p14="http://schemas.microsoft.com/office/powerpoint/2010/main" val="2852058445"/>
              </p:ext>
            </p:extLst>
          </p:nvPr>
        </p:nvGraphicFramePr>
        <p:xfrm>
          <a:off x="468923" y="1322174"/>
          <a:ext cx="11085603" cy="3247267"/>
        </p:xfrm>
        <a:graphic>
          <a:graphicData uri="http://schemas.openxmlformats.org/drawingml/2006/table">
            <a:tbl>
              <a:tblPr firstRow="1" bandRow="1">
                <a:tableStyleId>{5C22544A-7EE6-4342-B048-85BDC9FD1C3A}</a:tableStyleId>
              </a:tblPr>
              <a:tblGrid>
                <a:gridCol w="3574488">
                  <a:extLst>
                    <a:ext uri="{9D8B030D-6E8A-4147-A177-3AD203B41FA5}">
                      <a16:colId xmlns:a16="http://schemas.microsoft.com/office/drawing/2014/main" val="1264472429"/>
                    </a:ext>
                  </a:extLst>
                </a:gridCol>
                <a:gridCol w="7511115">
                  <a:extLst>
                    <a:ext uri="{9D8B030D-6E8A-4147-A177-3AD203B41FA5}">
                      <a16:colId xmlns:a16="http://schemas.microsoft.com/office/drawing/2014/main" val="2818949682"/>
                    </a:ext>
                  </a:extLst>
                </a:gridCol>
              </a:tblGrid>
              <a:tr h="605778">
                <a:tc>
                  <a:txBody>
                    <a:bodyPr/>
                    <a:lstStyle/>
                    <a:p>
                      <a:pPr fontAlgn="base"/>
                      <a:r>
                        <a:rPr lang="en-US" sz="2000" dirty="0">
                          <a:effectLst/>
                        </a:rPr>
                        <a:t>Applicant Type</a:t>
                      </a:r>
                    </a:p>
                  </a:txBody>
                  <a:tcPr marL="56763" marR="56763" marT="28382" marB="28382"/>
                </a:tc>
                <a:tc>
                  <a:txBody>
                    <a:bodyPr/>
                    <a:lstStyle/>
                    <a:p>
                      <a:pPr fontAlgn="base"/>
                      <a:r>
                        <a:rPr lang="en-US" sz="2000" dirty="0">
                          <a:effectLst/>
                        </a:rPr>
                        <a:t>Available Financing Option​s</a:t>
                      </a:r>
                    </a:p>
                  </a:txBody>
                  <a:tcPr marL="56763" marR="56763" marT="28382" marB="28382" anchor="ctr"/>
                </a:tc>
                <a:extLst>
                  <a:ext uri="{0D108BD9-81ED-4DB2-BD59-A6C34878D82A}">
                    <a16:rowId xmlns:a16="http://schemas.microsoft.com/office/drawing/2014/main" val="4207126463"/>
                  </a:ext>
                </a:extLst>
              </a:tr>
              <a:tr h="605936">
                <a:tc>
                  <a:txBody>
                    <a:bodyPr/>
                    <a:lstStyle/>
                    <a:p>
                      <a:pPr lvl="0">
                        <a:buNone/>
                      </a:pPr>
                      <a:r>
                        <a:rPr lang="en-US" sz="1800" dirty="0"/>
                        <a:t>CHDO [HOME]</a:t>
                      </a:r>
                      <a:endParaRPr lang="en-US" sz="1800" b="1" dirty="0"/>
                    </a:p>
                  </a:txBody>
                  <a:tcPr marL="56763" marR="56763" marT="28382" marB="28382" anchor="ctr"/>
                </a:tc>
                <a:tc>
                  <a:txBody>
                    <a:bodyPr/>
                    <a:lstStyle/>
                    <a:p>
                      <a:pPr marL="285750" lvl="0" indent="-285750">
                        <a:buFont typeface="Arial"/>
                        <a:buChar char="•"/>
                      </a:pPr>
                      <a:r>
                        <a:rPr lang="en-US" sz="1800" dirty="0"/>
                        <a:t>Grant funding subject to</a:t>
                      </a:r>
                      <a:r>
                        <a:rPr lang="en-US" sz="1800" baseline="0" dirty="0"/>
                        <a:t> affordability requirements</a:t>
                      </a:r>
                      <a:endParaRPr lang="en-US" sz="1800" dirty="0"/>
                    </a:p>
                    <a:p>
                      <a:pPr marL="285750" lvl="0" indent="-285750">
                        <a:buFont typeface="Arial"/>
                        <a:buChar char="•"/>
                      </a:pPr>
                      <a:r>
                        <a:rPr lang="en-US" sz="1800" baseline="0" dirty="0"/>
                        <a:t>Certification documentation required with application. </a:t>
                      </a:r>
                      <a:endParaRPr lang="en-US" sz="1800" dirty="0"/>
                    </a:p>
                  </a:txBody>
                  <a:tcPr marL="56763" marR="56763" marT="28382" marB="28382" anchor="ctr"/>
                </a:tc>
                <a:extLst>
                  <a:ext uri="{0D108BD9-81ED-4DB2-BD59-A6C34878D82A}">
                    <a16:rowId xmlns:a16="http://schemas.microsoft.com/office/drawing/2014/main" val="2827989639"/>
                  </a:ext>
                </a:extLst>
              </a:tr>
              <a:tr h="1155056">
                <a:tc>
                  <a:txBody>
                    <a:bodyPr/>
                    <a:lstStyle/>
                    <a:p>
                      <a:pPr fontAlgn="base"/>
                      <a:r>
                        <a:rPr lang="en-US" sz="1800" dirty="0">
                          <a:effectLst/>
                        </a:rPr>
                        <a:t>Nonprofits &amp; ​</a:t>
                      </a:r>
                    </a:p>
                    <a:p>
                      <a:pPr fontAlgn="base"/>
                      <a:r>
                        <a:rPr lang="en-US" sz="1800" dirty="0">
                          <a:effectLst/>
                        </a:rPr>
                        <a:t>Public Agencies​</a:t>
                      </a:r>
                    </a:p>
                  </a:txBody>
                  <a:tcPr marL="56763" marR="56763" marT="28382" marB="28382" anchor="ctr"/>
                </a:tc>
                <a:tc>
                  <a:txBody>
                    <a:bodyPr/>
                    <a:lstStyle/>
                    <a:p>
                      <a:pPr marL="342900" lvl="0" indent="-342900" fontAlgn="base">
                        <a:buFont typeface="Arial" panose="020B0604020202020204" pitchFamily="34" charset="0"/>
                        <a:buChar char="•"/>
                      </a:pPr>
                      <a:r>
                        <a:rPr lang="en-US" sz="1800" u="sng" dirty="0">
                          <a:effectLst/>
                        </a:rPr>
                        <a:t>Rental Units:</a:t>
                      </a:r>
                      <a:r>
                        <a:rPr lang="en-US" sz="1800" dirty="0">
                          <a:effectLst/>
                        </a:rPr>
                        <a:t> 1% interest loan amortized for a period of up to 20 years. (30years on specific request) 1-year payment deferment period during construction. ​</a:t>
                      </a:r>
                    </a:p>
                    <a:p>
                      <a:pPr marL="342900" lvl="0" indent="-342900">
                        <a:buFont typeface="Arial" panose="020B0604020202020204" pitchFamily="34" charset="0"/>
                        <a:buChar char="•"/>
                      </a:pPr>
                      <a:r>
                        <a:rPr lang="en-US" sz="1800" u="sng" dirty="0">
                          <a:effectLst/>
                        </a:rPr>
                        <a:t>Homeowner</a:t>
                      </a:r>
                      <a:r>
                        <a:rPr lang="en-US" sz="1800" i="0" u="sng" dirty="0">
                          <a:effectLst/>
                        </a:rPr>
                        <a:t>ship</a:t>
                      </a:r>
                      <a:r>
                        <a:rPr lang="en-US" sz="1800" dirty="0">
                          <a:effectLst/>
                        </a:rPr>
                        <a:t>: </a:t>
                      </a:r>
                      <a:r>
                        <a:rPr lang="en-US" sz="1800" b="0" i="0" u="none" strike="noStrike" noProof="0" dirty="0">
                          <a:effectLst/>
                          <a:latin typeface="Gill Sans MT"/>
                        </a:rPr>
                        <a:t>1%  Interest rate, repayment upon sale of the unit.  </a:t>
                      </a:r>
                    </a:p>
                  </a:txBody>
                  <a:tcPr marL="56763" marR="56763" marT="28382" marB="28382" anchor="ctr"/>
                </a:tc>
                <a:extLst>
                  <a:ext uri="{0D108BD9-81ED-4DB2-BD59-A6C34878D82A}">
                    <a16:rowId xmlns:a16="http://schemas.microsoft.com/office/drawing/2014/main" val="2964707102"/>
                  </a:ext>
                </a:extLst>
              </a:tr>
              <a:tr h="880497">
                <a:tc>
                  <a:txBody>
                    <a:bodyPr/>
                    <a:lstStyle/>
                    <a:p>
                      <a:pPr lvl="0">
                        <a:buNone/>
                      </a:pPr>
                      <a:r>
                        <a:rPr lang="en-US" sz="1800" b="0" i="0" u="none" strike="noStrike" noProof="0" dirty="0">
                          <a:effectLst/>
                          <a:latin typeface="Gill Sans MT"/>
                        </a:rPr>
                        <a:t>For Profit Organizations:</a:t>
                      </a:r>
                      <a:endParaRPr lang="en-US" sz="1800" dirty="0">
                        <a:effectLst/>
                      </a:endParaRPr>
                    </a:p>
                  </a:txBody>
                  <a:tcPr marL="56763" marR="56763" marT="28382" marB="28382" anchor="ctr"/>
                </a:tc>
                <a:tc>
                  <a:txBody>
                    <a:bodyPr/>
                    <a:lstStyle/>
                    <a:p>
                      <a:pPr marL="342900" lvl="0" indent="-342900">
                        <a:buFont typeface="Arial" panose="020B0604020202020204" pitchFamily="34" charset="0"/>
                        <a:buChar char="•"/>
                      </a:pPr>
                      <a:r>
                        <a:rPr lang="en-US" sz="1800" b="0" i="0" u="sng" strike="noStrike" noProof="0" dirty="0">
                          <a:effectLst/>
                          <a:latin typeface="Gill Sans MT"/>
                        </a:rPr>
                        <a:t>Rental Units: </a:t>
                      </a:r>
                      <a:r>
                        <a:rPr lang="en-US" sz="1800" b="0" i="0" u="none" strike="noStrike" noProof="0" dirty="0">
                          <a:effectLst/>
                          <a:latin typeface="Gill Sans MT"/>
                        </a:rPr>
                        <a:t>2% interest loan amortized for a period of up to 30 years. 1-year payment deferment  period during construction</a:t>
                      </a:r>
                    </a:p>
                    <a:p>
                      <a:pPr marL="342900" lvl="0" indent="-342900">
                        <a:buFont typeface="Arial" panose="020B0604020202020204" pitchFamily="34" charset="0"/>
                        <a:buChar char="•"/>
                      </a:pPr>
                      <a:r>
                        <a:rPr lang="en-US" sz="1800" b="0" i="0" u="sng" strike="noStrike" noProof="0" dirty="0">
                          <a:effectLst/>
                          <a:latin typeface="Gill Sans MT"/>
                        </a:rPr>
                        <a:t>Homeownership</a:t>
                      </a:r>
                      <a:r>
                        <a:rPr lang="en-US" sz="1800" b="0" i="0" u="none" strike="noStrike" noProof="0" dirty="0">
                          <a:effectLst/>
                          <a:latin typeface="Gill Sans MT"/>
                        </a:rPr>
                        <a:t>: 2% Interest Rate</a:t>
                      </a:r>
                    </a:p>
                  </a:txBody>
                  <a:tcPr marL="56763" marR="56763" marT="28382" marB="28382" anchor="ctr"/>
                </a:tc>
                <a:extLst>
                  <a:ext uri="{0D108BD9-81ED-4DB2-BD59-A6C34878D82A}">
                    <a16:rowId xmlns:a16="http://schemas.microsoft.com/office/drawing/2014/main" val="3015806018"/>
                  </a:ext>
                </a:extLst>
              </a:tr>
            </a:tbl>
          </a:graphicData>
        </a:graphic>
      </p:graphicFrame>
      <p:sp>
        <p:nvSpPr>
          <p:cNvPr id="3" name="Slide Number Placeholder 2">
            <a:extLst>
              <a:ext uri="{FF2B5EF4-FFF2-40B4-BE49-F238E27FC236}">
                <a16:creationId xmlns:a16="http://schemas.microsoft.com/office/drawing/2014/main" id="{3AB44A7F-58C1-4197-B576-0084219BA004}"/>
              </a:ext>
            </a:extLst>
          </p:cNvPr>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defTabSz="914400">
              <a:spcAft>
                <a:spcPts val="600"/>
              </a:spcAft>
            </a:pPr>
            <a:fld id="{D57F1E4F-1CFF-5643-939E-217C01CDF565}" type="slidenum">
              <a:rPr lang="en-US" smtClean="0">
                <a:solidFill>
                  <a:schemeClr val="accent1">
                    <a:lumMod val="75000"/>
                    <a:lumOff val="25000"/>
                  </a:schemeClr>
                </a:solidFill>
              </a:rPr>
              <a:pPr defTabSz="914400">
                <a:spcAft>
                  <a:spcPts val="600"/>
                </a:spcAft>
              </a:pPr>
              <a:t>21</a:t>
            </a:fld>
            <a:endParaRPr lang="en-US" dirty="0">
              <a:solidFill>
                <a:schemeClr val="accent1">
                  <a:lumMod val="75000"/>
                  <a:lumOff val="25000"/>
                </a:schemeClr>
              </a:solidFill>
            </a:endParaRPr>
          </a:p>
        </p:txBody>
      </p:sp>
      <p:pic>
        <p:nvPicPr>
          <p:cNvPr id="4" name="Picture 3" descr="A picture containing text, clipart&#10;&#10;Description automatically generated">
            <a:extLst>
              <a:ext uri="{FF2B5EF4-FFF2-40B4-BE49-F238E27FC236}">
                <a16:creationId xmlns:a16="http://schemas.microsoft.com/office/drawing/2014/main" id="{207E6C3E-537A-D48B-B5C7-9AB1420D3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graphicFrame>
        <p:nvGraphicFramePr>
          <p:cNvPr id="5" name="Table 4">
            <a:extLst>
              <a:ext uri="{FF2B5EF4-FFF2-40B4-BE49-F238E27FC236}">
                <a16:creationId xmlns:a16="http://schemas.microsoft.com/office/drawing/2014/main" id="{F6D122A2-9334-7A34-ACA1-3EB9FCD65499}"/>
              </a:ext>
            </a:extLst>
          </p:cNvPr>
          <p:cNvGraphicFramePr>
            <a:graphicFrameLocks noGrp="1"/>
          </p:cNvGraphicFramePr>
          <p:nvPr>
            <p:extLst>
              <p:ext uri="{D42A27DB-BD31-4B8C-83A1-F6EECF244321}">
                <p14:modId xmlns:p14="http://schemas.microsoft.com/office/powerpoint/2010/main" val="45352060"/>
              </p:ext>
            </p:extLst>
          </p:nvPr>
        </p:nvGraphicFramePr>
        <p:xfrm>
          <a:off x="460383" y="4693186"/>
          <a:ext cx="11085603" cy="1548446"/>
        </p:xfrm>
        <a:graphic>
          <a:graphicData uri="http://schemas.openxmlformats.org/drawingml/2006/table">
            <a:tbl>
              <a:tblPr firstRow="1" bandRow="1">
                <a:tableStyleId>{5C22544A-7EE6-4342-B048-85BDC9FD1C3A}</a:tableStyleId>
              </a:tblPr>
              <a:tblGrid>
                <a:gridCol w="3574488">
                  <a:extLst>
                    <a:ext uri="{9D8B030D-6E8A-4147-A177-3AD203B41FA5}">
                      <a16:colId xmlns:a16="http://schemas.microsoft.com/office/drawing/2014/main" val="1759434273"/>
                    </a:ext>
                  </a:extLst>
                </a:gridCol>
                <a:gridCol w="7511115">
                  <a:extLst>
                    <a:ext uri="{9D8B030D-6E8A-4147-A177-3AD203B41FA5}">
                      <a16:colId xmlns:a16="http://schemas.microsoft.com/office/drawing/2014/main" val="1818231278"/>
                    </a:ext>
                  </a:extLst>
                </a:gridCol>
              </a:tblGrid>
              <a:tr h="1211855">
                <a:tc>
                  <a:txBody>
                    <a:bodyPr/>
                    <a:lstStyle/>
                    <a:p>
                      <a:pPr fontAlgn="base"/>
                      <a:r>
                        <a:rPr lang="en-US" sz="1800" dirty="0">
                          <a:solidFill>
                            <a:schemeClr val="bg1"/>
                          </a:solidFill>
                          <a:effectLst/>
                        </a:rPr>
                        <a:t>Gap Funding Request: ​</a:t>
                      </a:r>
                    </a:p>
                  </a:txBody>
                  <a:tcPr marL="56763" marR="56763" marT="28382" marB="28382" anchor="ctr"/>
                </a:tc>
                <a:tc>
                  <a:txBody>
                    <a:bodyPr/>
                    <a:lstStyle/>
                    <a:p>
                      <a:pPr marL="342900" lvl="0" indent="-342900" fontAlgn="base">
                        <a:buFont typeface="Arial" panose="020B0604020202020204" pitchFamily="34" charset="0"/>
                        <a:buChar char="•"/>
                      </a:pPr>
                      <a:r>
                        <a:rPr lang="en-US" sz="1800" dirty="0">
                          <a:solidFill>
                            <a:schemeClr val="bg1"/>
                          </a:solidFill>
                          <a:effectLst/>
                        </a:rPr>
                        <a:t>1 –  4 units: Maximum request: 20% of the total development cost or $40,000 per unit, which ever is the lesser.​</a:t>
                      </a:r>
                    </a:p>
                    <a:p>
                      <a:pPr marL="342900" lvl="0" indent="-342900" fontAlgn="base">
                        <a:buFont typeface="Arial" panose="020B0604020202020204" pitchFamily="34" charset="0"/>
                        <a:buChar char="•"/>
                      </a:pPr>
                      <a:r>
                        <a:rPr lang="en-US" sz="1800" dirty="0">
                          <a:solidFill>
                            <a:schemeClr val="bg1"/>
                          </a:solidFill>
                          <a:effectLst/>
                        </a:rPr>
                        <a:t>Multi – Family  units: Maximum request: $12,500 per unit. </a:t>
                      </a:r>
                    </a:p>
                    <a:p>
                      <a:pPr marL="342900" lvl="0" indent="-342900" fontAlgn="base">
                        <a:buFont typeface="Arial" panose="020B0604020202020204" pitchFamily="34" charset="0"/>
                        <a:buChar char="•"/>
                      </a:pPr>
                      <a:r>
                        <a:rPr lang="en-US" sz="1800" dirty="0">
                          <a:solidFill>
                            <a:schemeClr val="bg1"/>
                          </a:solidFill>
                          <a:effectLst/>
                        </a:rPr>
                        <a:t>Affordability period consistent with HOME regulations.​</a:t>
                      </a:r>
                      <a:endParaRPr lang="en-US" sz="1800" dirty="0">
                        <a:solidFill>
                          <a:schemeClr val="bg1"/>
                        </a:solidFill>
                        <a:effectLst/>
                        <a:latin typeface="Arial"/>
                      </a:endParaRPr>
                    </a:p>
                  </a:txBody>
                  <a:tcPr marL="56763" marR="56763" marT="28382" marB="28382" anchor="ctr"/>
                </a:tc>
                <a:extLst>
                  <a:ext uri="{0D108BD9-81ED-4DB2-BD59-A6C34878D82A}">
                    <a16:rowId xmlns:a16="http://schemas.microsoft.com/office/drawing/2014/main" val="1425688165"/>
                  </a:ext>
                </a:extLst>
              </a:tr>
              <a:tr h="336591">
                <a:tc>
                  <a:txBody>
                    <a:bodyPr/>
                    <a:lstStyle/>
                    <a:p>
                      <a:pPr fontAlgn="base"/>
                      <a:r>
                        <a:rPr lang="en-US" sz="1800" dirty="0">
                          <a:solidFill>
                            <a:schemeClr val="tx1"/>
                          </a:solidFill>
                          <a:effectLst/>
                        </a:rPr>
                        <a:t>Grant or Forgivable Loan:​</a:t>
                      </a:r>
                    </a:p>
                  </a:txBody>
                  <a:tcPr marL="56763" marR="56763" marT="28382" marB="28382" anchor="ctr"/>
                </a:tc>
                <a:tc>
                  <a:txBody>
                    <a:bodyPr/>
                    <a:lstStyle/>
                    <a:p>
                      <a:pPr marL="342900" lvl="0" indent="-342900" fontAlgn="base">
                        <a:buFont typeface="Arial" panose="020B0604020202020204" pitchFamily="34" charset="0"/>
                        <a:buChar char="•"/>
                      </a:pPr>
                      <a:r>
                        <a:rPr lang="en-US" sz="1800" dirty="0">
                          <a:solidFill>
                            <a:schemeClr val="tx1"/>
                          </a:solidFill>
                          <a:effectLst/>
                        </a:rPr>
                        <a:t>10 percent of total funding request. Not to exceed $100,000​</a:t>
                      </a:r>
                      <a:endParaRPr lang="en-US" sz="1800" dirty="0">
                        <a:solidFill>
                          <a:schemeClr val="tx1"/>
                        </a:solidFill>
                        <a:effectLst/>
                        <a:latin typeface="Arial"/>
                      </a:endParaRPr>
                    </a:p>
                  </a:txBody>
                  <a:tcPr marL="56763" marR="56763" marT="28382" marB="28382" anchor="ctr"/>
                </a:tc>
                <a:extLst>
                  <a:ext uri="{0D108BD9-81ED-4DB2-BD59-A6C34878D82A}">
                    <a16:rowId xmlns:a16="http://schemas.microsoft.com/office/drawing/2014/main" val="2880268277"/>
                  </a:ext>
                </a:extLst>
              </a:tr>
            </a:tbl>
          </a:graphicData>
        </a:graphic>
      </p:graphicFrame>
    </p:spTree>
    <p:extLst>
      <p:ext uri="{BB962C8B-B14F-4D97-AF65-F5344CB8AC3E}">
        <p14:creationId xmlns:p14="http://schemas.microsoft.com/office/powerpoint/2010/main" val="42662342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5C3F0F-7A2E-4A23-9E82-C48F8275B9A6}"/>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
        <p:nvSpPr>
          <p:cNvPr id="2" name="Title 1">
            <a:extLst>
              <a:ext uri="{FF2B5EF4-FFF2-40B4-BE49-F238E27FC236}">
                <a16:creationId xmlns:a16="http://schemas.microsoft.com/office/drawing/2014/main" id="{54331EB7-0014-4278-A369-C630DD19DE4D}"/>
              </a:ext>
            </a:extLst>
          </p:cNvPr>
          <p:cNvSpPr>
            <a:spLocks noGrp="1"/>
          </p:cNvSpPr>
          <p:nvPr>
            <p:ph type="title" idx="4294967295"/>
          </p:nvPr>
        </p:nvSpPr>
        <p:spPr>
          <a:xfrm>
            <a:off x="464804" y="189934"/>
            <a:ext cx="6682154" cy="1054882"/>
          </a:xfrm>
        </p:spPr>
        <p:txBody>
          <a:bodyPr/>
          <a:lstStyle/>
          <a:p>
            <a:r>
              <a:rPr lang="en-US" dirty="0">
                <a:solidFill>
                  <a:srgbClr val="0076B6"/>
                </a:solidFill>
              </a:rPr>
              <a:t>HOME Affordability Period</a:t>
            </a:r>
          </a:p>
        </p:txBody>
      </p:sp>
      <p:sp>
        <p:nvSpPr>
          <p:cNvPr id="7" name="Rectangle 6">
            <a:extLst>
              <a:ext uri="{FF2B5EF4-FFF2-40B4-BE49-F238E27FC236}">
                <a16:creationId xmlns:a16="http://schemas.microsoft.com/office/drawing/2014/main" id="{4D1FA79C-FEC8-4E25-893E-8EBE9399AFE7}"/>
              </a:ext>
            </a:extLst>
          </p:cNvPr>
          <p:cNvSpPr/>
          <p:nvPr/>
        </p:nvSpPr>
        <p:spPr>
          <a:xfrm>
            <a:off x="464025" y="1940011"/>
            <a:ext cx="3341856" cy="376881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solidFill>
                  <a:schemeClr val="bg1"/>
                </a:solidFill>
              </a:rPr>
              <a:t>HOME &amp; GCAHF AFFORDABILITY PERIOD</a:t>
            </a:r>
          </a:p>
        </p:txBody>
      </p:sp>
      <p:graphicFrame>
        <p:nvGraphicFramePr>
          <p:cNvPr id="6" name="Table 5">
            <a:extLst>
              <a:ext uri="{FF2B5EF4-FFF2-40B4-BE49-F238E27FC236}">
                <a16:creationId xmlns:a16="http://schemas.microsoft.com/office/drawing/2014/main" id="{2024715B-5F02-467E-B49F-9D7EDFDCA578}"/>
              </a:ext>
            </a:extLst>
          </p:cNvPr>
          <p:cNvGraphicFramePr>
            <a:graphicFrameLocks noGrp="1"/>
          </p:cNvGraphicFramePr>
          <p:nvPr>
            <p:extLst>
              <p:ext uri="{D42A27DB-BD31-4B8C-83A1-F6EECF244321}">
                <p14:modId xmlns:p14="http://schemas.microsoft.com/office/powerpoint/2010/main" val="1347236525"/>
              </p:ext>
            </p:extLst>
          </p:nvPr>
        </p:nvGraphicFramePr>
        <p:xfrm>
          <a:off x="4515134" y="1386455"/>
          <a:ext cx="6788727" cy="2225040"/>
        </p:xfrm>
        <a:graphic>
          <a:graphicData uri="http://schemas.openxmlformats.org/drawingml/2006/table">
            <a:tbl>
              <a:tblPr firstRow="1" bandRow="1">
                <a:tableStyleId>{5C22544A-7EE6-4342-B048-85BDC9FD1C3A}</a:tableStyleId>
              </a:tblPr>
              <a:tblGrid>
                <a:gridCol w="3083639">
                  <a:extLst>
                    <a:ext uri="{9D8B030D-6E8A-4147-A177-3AD203B41FA5}">
                      <a16:colId xmlns:a16="http://schemas.microsoft.com/office/drawing/2014/main" val="926496002"/>
                    </a:ext>
                  </a:extLst>
                </a:gridCol>
                <a:gridCol w="3705088">
                  <a:extLst>
                    <a:ext uri="{9D8B030D-6E8A-4147-A177-3AD203B41FA5}">
                      <a16:colId xmlns:a16="http://schemas.microsoft.com/office/drawing/2014/main" val="1590353262"/>
                    </a:ext>
                  </a:extLst>
                </a:gridCol>
              </a:tblGrid>
              <a:tr h="544190">
                <a:tc>
                  <a:txBody>
                    <a:bodyPr/>
                    <a:lstStyle/>
                    <a:p>
                      <a:pPr fontAlgn="base"/>
                      <a:r>
                        <a:rPr lang="en-US" sz="1800" dirty="0">
                          <a:effectLst/>
                        </a:rPr>
                        <a:t>Rental Housing Activity​</a:t>
                      </a:r>
                      <a:endParaRPr lang="en-US" b="1" dirty="0">
                        <a:solidFill>
                          <a:srgbClr val="FFFFFF"/>
                        </a:solidFill>
                        <a:effectLst/>
                      </a:endParaRPr>
                    </a:p>
                  </a:txBody>
                  <a:tcPr/>
                </a:tc>
                <a:tc>
                  <a:txBody>
                    <a:bodyPr/>
                    <a:lstStyle/>
                    <a:p>
                      <a:pPr algn="ctr" fontAlgn="base"/>
                      <a:r>
                        <a:rPr lang="en-US" sz="1800" dirty="0">
                          <a:effectLst/>
                        </a:rPr>
                        <a:t>Minimum Period of Affordability in Years​</a:t>
                      </a:r>
                      <a:endParaRPr lang="en-US" b="1" dirty="0">
                        <a:solidFill>
                          <a:srgbClr val="FFFFFF"/>
                        </a:solidFill>
                        <a:effectLst/>
                      </a:endParaRPr>
                    </a:p>
                  </a:txBody>
                  <a:tcPr/>
                </a:tc>
                <a:extLst>
                  <a:ext uri="{0D108BD9-81ED-4DB2-BD59-A6C34878D82A}">
                    <a16:rowId xmlns:a16="http://schemas.microsoft.com/office/drawing/2014/main" val="2376449288"/>
                  </a:ext>
                </a:extLst>
              </a:tr>
              <a:tr h="336880">
                <a:tc>
                  <a:txBody>
                    <a:bodyPr/>
                    <a:lstStyle/>
                    <a:p>
                      <a:pPr fontAlgn="base"/>
                      <a:r>
                        <a:rPr lang="en-US" sz="2000" dirty="0">
                          <a:effectLst/>
                        </a:rPr>
                        <a:t>Less than$15,000 per unit​</a:t>
                      </a:r>
                      <a:endParaRPr lang="en-US" dirty="0">
                        <a:effectLst/>
                      </a:endParaRPr>
                    </a:p>
                  </a:txBody>
                  <a:tcPr/>
                </a:tc>
                <a:tc>
                  <a:txBody>
                    <a:bodyPr/>
                    <a:lstStyle/>
                    <a:p>
                      <a:pPr fontAlgn="base"/>
                      <a:r>
                        <a:rPr lang="en-US" sz="2000" dirty="0">
                          <a:effectLst/>
                        </a:rPr>
                        <a:t>5 years​</a:t>
                      </a:r>
                      <a:endParaRPr lang="en-US" dirty="0">
                        <a:effectLst/>
                      </a:endParaRPr>
                    </a:p>
                  </a:txBody>
                  <a:tcPr/>
                </a:tc>
                <a:extLst>
                  <a:ext uri="{0D108BD9-81ED-4DB2-BD59-A6C34878D82A}">
                    <a16:rowId xmlns:a16="http://schemas.microsoft.com/office/drawing/2014/main" val="3362255692"/>
                  </a:ext>
                </a:extLst>
              </a:tr>
              <a:tr h="336880">
                <a:tc>
                  <a:txBody>
                    <a:bodyPr/>
                    <a:lstStyle/>
                    <a:p>
                      <a:pPr fontAlgn="base"/>
                      <a:r>
                        <a:rPr lang="en-US" sz="2000" dirty="0">
                          <a:effectLst/>
                        </a:rPr>
                        <a:t>$15K-$40K per unit​</a:t>
                      </a:r>
                      <a:endParaRPr lang="en-US" dirty="0">
                        <a:effectLst/>
                      </a:endParaRPr>
                    </a:p>
                  </a:txBody>
                  <a:tcPr/>
                </a:tc>
                <a:tc>
                  <a:txBody>
                    <a:bodyPr/>
                    <a:lstStyle/>
                    <a:p>
                      <a:pPr algn="l" fontAlgn="base"/>
                      <a:r>
                        <a:rPr lang="en-US" sz="2000" dirty="0">
                          <a:effectLst/>
                        </a:rPr>
                        <a:t>10 years​</a:t>
                      </a:r>
                      <a:endParaRPr lang="en-US" dirty="0">
                        <a:effectLst/>
                      </a:endParaRPr>
                    </a:p>
                  </a:txBody>
                  <a:tcPr/>
                </a:tc>
                <a:extLst>
                  <a:ext uri="{0D108BD9-81ED-4DB2-BD59-A6C34878D82A}">
                    <a16:rowId xmlns:a16="http://schemas.microsoft.com/office/drawing/2014/main" val="2970044582"/>
                  </a:ext>
                </a:extLst>
              </a:tr>
              <a:tr h="338992">
                <a:tc>
                  <a:txBody>
                    <a:bodyPr/>
                    <a:lstStyle/>
                    <a:p>
                      <a:pPr fontAlgn="base"/>
                      <a:r>
                        <a:rPr lang="en-US" sz="2000" dirty="0">
                          <a:effectLst/>
                        </a:rPr>
                        <a:t>Greater than $40K per unit​</a:t>
                      </a:r>
                      <a:endParaRPr lang="en-US" dirty="0">
                        <a:effectLst/>
                      </a:endParaRPr>
                    </a:p>
                  </a:txBody>
                  <a:tcPr/>
                </a:tc>
                <a:tc>
                  <a:txBody>
                    <a:bodyPr/>
                    <a:lstStyle/>
                    <a:p>
                      <a:pPr fontAlgn="base"/>
                      <a:r>
                        <a:rPr lang="en-US" sz="2000" dirty="0">
                          <a:effectLst/>
                        </a:rPr>
                        <a:t>15 years​</a:t>
                      </a:r>
                      <a:endParaRPr lang="en-US" dirty="0">
                        <a:effectLst/>
                      </a:endParaRPr>
                    </a:p>
                  </a:txBody>
                  <a:tcPr/>
                </a:tc>
                <a:extLst>
                  <a:ext uri="{0D108BD9-81ED-4DB2-BD59-A6C34878D82A}">
                    <a16:rowId xmlns:a16="http://schemas.microsoft.com/office/drawing/2014/main" val="3744316365"/>
                  </a:ext>
                </a:extLst>
              </a:tr>
              <a:tr h="336880">
                <a:tc>
                  <a:txBody>
                    <a:bodyPr/>
                    <a:lstStyle/>
                    <a:p>
                      <a:pPr fontAlgn="base"/>
                      <a:r>
                        <a:rPr lang="en-US" sz="2000" dirty="0">
                          <a:effectLst/>
                        </a:rPr>
                        <a:t>New Construction​</a:t>
                      </a:r>
                      <a:endParaRPr lang="en-US" dirty="0">
                        <a:effectLst/>
                      </a:endParaRPr>
                    </a:p>
                  </a:txBody>
                  <a:tcPr/>
                </a:tc>
                <a:tc>
                  <a:txBody>
                    <a:bodyPr/>
                    <a:lstStyle/>
                    <a:p>
                      <a:pPr fontAlgn="base"/>
                      <a:r>
                        <a:rPr lang="en-US" sz="2000" dirty="0">
                          <a:effectLst/>
                        </a:rPr>
                        <a:t>20 years​</a:t>
                      </a:r>
                      <a:endParaRPr lang="en-US" dirty="0">
                        <a:effectLst/>
                      </a:endParaRPr>
                    </a:p>
                  </a:txBody>
                  <a:tcPr/>
                </a:tc>
                <a:extLst>
                  <a:ext uri="{0D108BD9-81ED-4DB2-BD59-A6C34878D82A}">
                    <a16:rowId xmlns:a16="http://schemas.microsoft.com/office/drawing/2014/main" val="2694722692"/>
                  </a:ext>
                </a:extLst>
              </a:tr>
            </a:tbl>
          </a:graphicData>
        </a:graphic>
      </p:graphicFrame>
      <p:graphicFrame>
        <p:nvGraphicFramePr>
          <p:cNvPr id="8" name="Table 7">
            <a:extLst>
              <a:ext uri="{FF2B5EF4-FFF2-40B4-BE49-F238E27FC236}">
                <a16:creationId xmlns:a16="http://schemas.microsoft.com/office/drawing/2014/main" id="{7E8C6B48-E131-4A43-B926-4FAD044831D4}"/>
              </a:ext>
            </a:extLst>
          </p:cNvPr>
          <p:cNvGraphicFramePr>
            <a:graphicFrameLocks noGrp="1"/>
          </p:cNvGraphicFramePr>
          <p:nvPr>
            <p:extLst>
              <p:ext uri="{D42A27DB-BD31-4B8C-83A1-F6EECF244321}">
                <p14:modId xmlns:p14="http://schemas.microsoft.com/office/powerpoint/2010/main" val="110837035"/>
              </p:ext>
            </p:extLst>
          </p:nvPr>
        </p:nvGraphicFramePr>
        <p:xfrm>
          <a:off x="4515134" y="3753134"/>
          <a:ext cx="6802399" cy="2148840"/>
        </p:xfrm>
        <a:graphic>
          <a:graphicData uri="http://schemas.openxmlformats.org/drawingml/2006/table">
            <a:tbl>
              <a:tblPr firstRow="1" bandRow="1">
                <a:tableStyleId>{5C22544A-7EE6-4342-B048-85BDC9FD1C3A}</a:tableStyleId>
              </a:tblPr>
              <a:tblGrid>
                <a:gridCol w="3089850">
                  <a:extLst>
                    <a:ext uri="{9D8B030D-6E8A-4147-A177-3AD203B41FA5}">
                      <a16:colId xmlns:a16="http://schemas.microsoft.com/office/drawing/2014/main" val="1696643693"/>
                    </a:ext>
                  </a:extLst>
                </a:gridCol>
                <a:gridCol w="3712549">
                  <a:extLst>
                    <a:ext uri="{9D8B030D-6E8A-4147-A177-3AD203B41FA5}">
                      <a16:colId xmlns:a16="http://schemas.microsoft.com/office/drawing/2014/main" val="3592357707"/>
                    </a:ext>
                  </a:extLst>
                </a:gridCol>
              </a:tblGrid>
              <a:tr h="685800">
                <a:tc>
                  <a:txBody>
                    <a:bodyPr/>
                    <a:lstStyle/>
                    <a:p>
                      <a:pPr fontAlgn="base"/>
                      <a:r>
                        <a:rPr lang="en-US" sz="1800" dirty="0">
                          <a:effectLst/>
                        </a:rPr>
                        <a:t>Homeownership Activity​</a:t>
                      </a:r>
                      <a:endParaRPr lang="en-US" b="1" dirty="0">
                        <a:solidFill>
                          <a:srgbClr val="FFFFFF"/>
                        </a:solidFill>
                        <a:effectLst/>
                      </a:endParaRPr>
                    </a:p>
                  </a:txBody>
                  <a:tcPr/>
                </a:tc>
                <a:tc>
                  <a:txBody>
                    <a:bodyPr/>
                    <a:lstStyle/>
                    <a:p>
                      <a:pPr algn="ctr" fontAlgn="base"/>
                      <a:r>
                        <a:rPr lang="en-US" sz="1800" dirty="0">
                          <a:effectLst/>
                        </a:rPr>
                        <a:t>Minimum Period of Affordability in Years​</a:t>
                      </a:r>
                      <a:endParaRPr lang="en-US" b="1" dirty="0">
                        <a:solidFill>
                          <a:srgbClr val="FFFFFF"/>
                        </a:solidFill>
                        <a:effectLst/>
                      </a:endParaRPr>
                    </a:p>
                  </a:txBody>
                  <a:tcPr/>
                </a:tc>
                <a:extLst>
                  <a:ext uri="{0D108BD9-81ED-4DB2-BD59-A6C34878D82A}">
                    <a16:rowId xmlns:a16="http://schemas.microsoft.com/office/drawing/2014/main" val="3604099904"/>
                  </a:ext>
                </a:extLst>
              </a:tr>
              <a:tr h="285998">
                <a:tc>
                  <a:txBody>
                    <a:bodyPr/>
                    <a:lstStyle/>
                    <a:p>
                      <a:pPr fontAlgn="base"/>
                      <a:r>
                        <a:rPr lang="en-US" sz="1800" dirty="0">
                          <a:effectLst/>
                        </a:rPr>
                        <a:t>Less than$15,000 per unit​​</a:t>
                      </a:r>
                      <a:endParaRPr lang="en-US" dirty="0">
                        <a:effectLst/>
                      </a:endParaRPr>
                    </a:p>
                  </a:txBody>
                  <a:tcPr/>
                </a:tc>
                <a:tc>
                  <a:txBody>
                    <a:bodyPr/>
                    <a:lstStyle/>
                    <a:p>
                      <a:pPr fontAlgn="base"/>
                      <a:r>
                        <a:rPr lang="en-US" sz="1800" dirty="0">
                          <a:effectLst/>
                        </a:rPr>
                        <a:t>5 years​</a:t>
                      </a:r>
                      <a:endParaRPr lang="en-US" dirty="0">
                        <a:effectLst/>
                      </a:endParaRPr>
                    </a:p>
                  </a:txBody>
                  <a:tcPr/>
                </a:tc>
                <a:extLst>
                  <a:ext uri="{0D108BD9-81ED-4DB2-BD59-A6C34878D82A}">
                    <a16:rowId xmlns:a16="http://schemas.microsoft.com/office/drawing/2014/main" val="2992137756"/>
                  </a:ext>
                </a:extLst>
              </a:tr>
              <a:tr h="361950">
                <a:tc>
                  <a:txBody>
                    <a:bodyPr/>
                    <a:lstStyle/>
                    <a:p>
                      <a:pPr fontAlgn="base"/>
                      <a:r>
                        <a:rPr lang="en-US" sz="1800" dirty="0">
                          <a:effectLst/>
                        </a:rPr>
                        <a:t>$15K-$40K per unit​</a:t>
                      </a:r>
                      <a:endParaRPr lang="en-US" dirty="0">
                        <a:effectLst/>
                      </a:endParaRPr>
                    </a:p>
                  </a:txBody>
                  <a:tcPr/>
                </a:tc>
                <a:tc>
                  <a:txBody>
                    <a:bodyPr/>
                    <a:lstStyle/>
                    <a:p>
                      <a:pPr fontAlgn="base"/>
                      <a:r>
                        <a:rPr lang="en-US" sz="1800" dirty="0">
                          <a:effectLst/>
                        </a:rPr>
                        <a:t>10 years​​</a:t>
                      </a:r>
                      <a:endParaRPr lang="en-US" dirty="0">
                        <a:effectLst/>
                      </a:endParaRPr>
                    </a:p>
                  </a:txBody>
                  <a:tcPr/>
                </a:tc>
                <a:extLst>
                  <a:ext uri="{0D108BD9-81ED-4DB2-BD59-A6C34878D82A}">
                    <a16:rowId xmlns:a16="http://schemas.microsoft.com/office/drawing/2014/main" val="2036117745"/>
                  </a:ext>
                </a:extLst>
              </a:tr>
              <a:tr h="361950">
                <a:tc>
                  <a:txBody>
                    <a:bodyPr/>
                    <a:lstStyle/>
                    <a:p>
                      <a:pPr fontAlgn="base"/>
                      <a:r>
                        <a:rPr lang="en-US" sz="1800" dirty="0">
                          <a:effectLst/>
                        </a:rPr>
                        <a:t>Greater than $40K per unit​</a:t>
                      </a:r>
                      <a:endParaRPr lang="en-US" dirty="0">
                        <a:effectLst/>
                      </a:endParaRPr>
                    </a:p>
                  </a:txBody>
                  <a:tcPr/>
                </a:tc>
                <a:tc>
                  <a:txBody>
                    <a:bodyPr/>
                    <a:lstStyle/>
                    <a:p>
                      <a:pPr fontAlgn="base"/>
                      <a:r>
                        <a:rPr lang="en-US" sz="1800" dirty="0">
                          <a:effectLst/>
                        </a:rPr>
                        <a:t>15 years​</a:t>
                      </a:r>
                      <a:endParaRPr lang="en-US" dirty="0">
                        <a:effectLst/>
                      </a:endParaRPr>
                    </a:p>
                  </a:txBody>
                  <a:tcPr/>
                </a:tc>
                <a:extLst>
                  <a:ext uri="{0D108BD9-81ED-4DB2-BD59-A6C34878D82A}">
                    <a16:rowId xmlns:a16="http://schemas.microsoft.com/office/drawing/2014/main" val="3059824910"/>
                  </a:ext>
                </a:extLst>
              </a:tr>
              <a:tr h="361950">
                <a:tc>
                  <a:txBody>
                    <a:bodyPr/>
                    <a:lstStyle/>
                    <a:p>
                      <a:pPr fontAlgn="base"/>
                      <a:endParaRPr lang="en-US" dirty="0">
                        <a:effectLst/>
                      </a:endParaRPr>
                    </a:p>
                  </a:txBody>
                  <a:tcPr/>
                </a:tc>
                <a:tc>
                  <a:txBody>
                    <a:bodyPr/>
                    <a:lstStyle/>
                    <a:p>
                      <a:pPr fontAlgn="base"/>
                      <a:endParaRPr lang="en-US" dirty="0">
                        <a:effectLst/>
                      </a:endParaRPr>
                    </a:p>
                  </a:txBody>
                  <a:tcPr/>
                </a:tc>
                <a:extLst>
                  <a:ext uri="{0D108BD9-81ED-4DB2-BD59-A6C34878D82A}">
                    <a16:rowId xmlns:a16="http://schemas.microsoft.com/office/drawing/2014/main" val="951981218"/>
                  </a:ext>
                </a:extLst>
              </a:tr>
            </a:tbl>
          </a:graphicData>
        </a:graphic>
      </p:graphicFrame>
      <p:sp>
        <p:nvSpPr>
          <p:cNvPr id="5" name="Rectangle 4">
            <a:extLst>
              <a:ext uri="{FF2B5EF4-FFF2-40B4-BE49-F238E27FC236}">
                <a16:creationId xmlns:a16="http://schemas.microsoft.com/office/drawing/2014/main" id="{D0D4AB68-03A3-4229-BC75-30E709701189}"/>
              </a:ext>
            </a:extLst>
          </p:cNvPr>
          <p:cNvSpPr/>
          <p:nvPr/>
        </p:nvSpPr>
        <p:spPr>
          <a:xfrm rot="10800000" flipV="1">
            <a:off x="4533544" y="6043613"/>
            <a:ext cx="4635170" cy="369332"/>
          </a:xfrm>
          <a:prstGeom prst="rect">
            <a:avLst/>
          </a:prstGeom>
        </p:spPr>
        <p:txBody>
          <a:bodyPr wrap="square">
            <a:spAutoFit/>
          </a:bodyPr>
          <a:lstStyle/>
          <a:p>
            <a:r>
              <a:rPr lang="en-US" b="1" dirty="0"/>
              <a:t>*Minimum Investment: $1,000 per unit</a:t>
            </a:r>
          </a:p>
        </p:txBody>
      </p:sp>
      <p:pic>
        <p:nvPicPr>
          <p:cNvPr id="9" name="Picture 8" descr="A picture containing text, clipart&#10;&#10;Description automatically generated">
            <a:extLst>
              <a:ext uri="{FF2B5EF4-FFF2-40B4-BE49-F238E27FC236}">
                <a16:creationId xmlns:a16="http://schemas.microsoft.com/office/drawing/2014/main" id="{8D3EACA4-EBC9-8694-21D8-5A717740F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3429905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AC41-364F-409B-AD18-31BDEAF8ADCF}"/>
              </a:ext>
            </a:extLst>
          </p:cNvPr>
          <p:cNvSpPr>
            <a:spLocks noGrp="1"/>
          </p:cNvSpPr>
          <p:nvPr>
            <p:ph type="title"/>
          </p:nvPr>
        </p:nvSpPr>
        <p:spPr>
          <a:xfrm>
            <a:off x="605271" y="1577340"/>
            <a:ext cx="7628209" cy="1190912"/>
          </a:xfrm>
        </p:spPr>
        <p:txBody>
          <a:bodyPr vert="horz" lIns="91440" tIns="45720" rIns="91440" bIns="45720" rtlCol="0" anchor="b">
            <a:normAutofit fontScale="90000"/>
          </a:bodyPr>
          <a:lstStyle/>
          <a:p>
            <a:r>
              <a:rPr lang="en-US" dirty="0">
                <a:solidFill>
                  <a:srgbClr val="0076B6"/>
                </a:solidFill>
              </a:rPr>
              <a:t>Questions?</a:t>
            </a:r>
            <a:br>
              <a:rPr lang="en-US" dirty="0">
                <a:solidFill>
                  <a:srgbClr val="0076B6"/>
                </a:solidFill>
              </a:rPr>
            </a:br>
            <a:br>
              <a:rPr lang="en-US" dirty="0">
                <a:solidFill>
                  <a:srgbClr val="0076B6"/>
                </a:solidFill>
              </a:rPr>
            </a:br>
            <a:r>
              <a:rPr lang="en-US" dirty="0">
                <a:solidFill>
                  <a:srgbClr val="0076B6"/>
                </a:solidFill>
              </a:rPr>
              <a:t>10 Minute Break!  </a:t>
            </a:r>
          </a:p>
        </p:txBody>
      </p:sp>
      <p:sp>
        <p:nvSpPr>
          <p:cNvPr id="3" name="Slide Number Placeholder 2">
            <a:extLst>
              <a:ext uri="{FF2B5EF4-FFF2-40B4-BE49-F238E27FC236}">
                <a16:creationId xmlns:a16="http://schemas.microsoft.com/office/drawing/2014/main" id="{A92F0685-3210-4A0D-A23D-D83B711B1E46}"/>
              </a:ext>
            </a:extLst>
          </p:cNvPr>
          <p:cNvSpPr>
            <a:spLocks noGrp="1"/>
          </p:cNvSpPr>
          <p:nvPr>
            <p:ph type="sldNum" sz="quarter" idx="12"/>
          </p:nvPr>
        </p:nvSpPr>
        <p:spPr/>
        <p:txBody>
          <a:bodyPr/>
          <a:lstStyle/>
          <a:p>
            <a:fld id="{D57F1E4F-1CFF-5643-939E-217C01CDF565}" type="slidenum">
              <a:rPr lang="en-US" smtClean="0"/>
              <a:pPr/>
              <a:t>23</a:t>
            </a:fld>
            <a:endParaRPr lang="en-US" dirty="0"/>
          </a:p>
        </p:txBody>
      </p:sp>
      <p:pic>
        <p:nvPicPr>
          <p:cNvPr id="4" name="Picture 3" descr="A picture containing text, clipart&#10;&#10;Description automatically generated">
            <a:extLst>
              <a:ext uri="{FF2B5EF4-FFF2-40B4-BE49-F238E27FC236}">
                <a16:creationId xmlns:a16="http://schemas.microsoft.com/office/drawing/2014/main" id="{CE5A443C-D970-4EAB-60B2-4CE73F8FA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296001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AC41-364F-409B-AD18-31BDEAF8ADCF}"/>
              </a:ext>
            </a:extLst>
          </p:cNvPr>
          <p:cNvSpPr>
            <a:spLocks noGrp="1"/>
          </p:cNvSpPr>
          <p:nvPr>
            <p:ph type="title"/>
          </p:nvPr>
        </p:nvSpPr>
        <p:spPr>
          <a:xfrm>
            <a:off x="605271" y="1577340"/>
            <a:ext cx="7628209" cy="1345969"/>
          </a:xfrm>
        </p:spPr>
        <p:txBody>
          <a:bodyPr vert="horz" lIns="91440" tIns="45720" rIns="91440" bIns="45720" rtlCol="0" anchor="b">
            <a:normAutofit/>
          </a:bodyPr>
          <a:lstStyle/>
          <a:p>
            <a:r>
              <a:rPr kumimoji="0" lang="en-US" b="1" i="0" u="none" strike="noStrike" kern="1200" cap="none" spc="0" normalizeH="0" baseline="0" noProof="0" dirty="0">
                <a:ln>
                  <a:noFill/>
                </a:ln>
                <a:solidFill>
                  <a:srgbClr val="0076B6"/>
                </a:solidFill>
                <a:effectLst/>
                <a:uLnTx/>
                <a:uFillTx/>
                <a:latin typeface="Calibri Light" panose="020F0302020204030204"/>
                <a:ea typeface="+mj-ea"/>
                <a:cs typeface="+mj-cs"/>
              </a:rPr>
              <a:t>The Application </a:t>
            </a:r>
            <a:endParaRPr lang="en-US" b="1" dirty="0">
              <a:solidFill>
                <a:srgbClr val="FFFFFF"/>
              </a:solidFill>
            </a:endParaRPr>
          </a:p>
        </p:txBody>
      </p:sp>
      <p:sp>
        <p:nvSpPr>
          <p:cNvPr id="3" name="Slide Number Placeholder 2">
            <a:extLst>
              <a:ext uri="{FF2B5EF4-FFF2-40B4-BE49-F238E27FC236}">
                <a16:creationId xmlns:a16="http://schemas.microsoft.com/office/drawing/2014/main" id="{A92F0685-3210-4A0D-A23D-D83B711B1E46}"/>
              </a:ext>
            </a:extLst>
          </p:cNvPr>
          <p:cNvSpPr>
            <a:spLocks noGrp="1"/>
          </p:cNvSpPr>
          <p:nvPr>
            <p:ph type="sldNum" sz="quarter" idx="12"/>
          </p:nvPr>
        </p:nvSpPr>
        <p:spPr/>
        <p:txBody>
          <a:bodyPr/>
          <a:lstStyle/>
          <a:p>
            <a:fld id="{D57F1E4F-1CFF-5643-939E-217C01CDF565}" type="slidenum">
              <a:rPr lang="en-US" smtClean="0"/>
              <a:pPr/>
              <a:t>24</a:t>
            </a:fld>
            <a:endParaRPr lang="en-US" dirty="0"/>
          </a:p>
        </p:txBody>
      </p:sp>
      <p:pic>
        <p:nvPicPr>
          <p:cNvPr id="4" name="Picture 3" descr="A picture containing text, clipart&#10;&#10;Description automatically generated">
            <a:extLst>
              <a:ext uri="{FF2B5EF4-FFF2-40B4-BE49-F238E27FC236}">
                <a16:creationId xmlns:a16="http://schemas.microsoft.com/office/drawing/2014/main" id="{CE5A443C-D970-4EAB-60B2-4CE73F8FA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288129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D0E88-A166-4725-965D-A66A83172C17}"/>
              </a:ext>
            </a:extLst>
          </p:cNvPr>
          <p:cNvSpPr>
            <a:spLocks noGrp="1"/>
          </p:cNvSpPr>
          <p:nvPr>
            <p:ph type="title"/>
          </p:nvPr>
        </p:nvSpPr>
        <p:spPr>
          <a:xfrm>
            <a:off x="487680" y="360218"/>
            <a:ext cx="7741920" cy="1009795"/>
          </a:xfrm>
        </p:spPr>
        <p:txBody>
          <a:bodyPr vert="horz" lIns="91440" tIns="45720" rIns="91440" bIns="45720" rtlCol="0" anchor="t">
            <a:normAutofit/>
          </a:bodyPr>
          <a:lstStyle/>
          <a:p>
            <a:pPr algn="l" defTabSz="914377">
              <a:lnSpc>
                <a:spcPct val="90000"/>
              </a:lnSpc>
            </a:pPr>
            <a:r>
              <a:rPr lang="en-US" sz="4400" dirty="0">
                <a:solidFill>
                  <a:srgbClr val="0076B6"/>
                </a:solidFill>
                <a:effectLst/>
                <a:latin typeface="Calibri" panose="020F0502020204030204" pitchFamily="34" charset="0"/>
                <a:cs typeface="Calibri" panose="020F0502020204030204" pitchFamily="34" charset="0"/>
              </a:rPr>
              <a:t>Application Requirements </a:t>
            </a:r>
          </a:p>
        </p:txBody>
      </p:sp>
      <p:sp>
        <p:nvSpPr>
          <p:cNvPr id="10" name="Content Placeholder 9">
            <a:extLst>
              <a:ext uri="{FF2B5EF4-FFF2-40B4-BE49-F238E27FC236}">
                <a16:creationId xmlns:a16="http://schemas.microsoft.com/office/drawing/2014/main" id="{D6B0CBCF-9278-720E-D88E-C8C65CEEF7AE}"/>
              </a:ext>
            </a:extLst>
          </p:cNvPr>
          <p:cNvSpPr>
            <a:spLocks noGrp="1"/>
          </p:cNvSpPr>
          <p:nvPr>
            <p:ph sz="half" idx="2"/>
          </p:nvPr>
        </p:nvSpPr>
        <p:spPr/>
        <p:txBody>
          <a:bodyPr>
            <a:normAutofit lnSpcReduction="10000"/>
          </a:bodyPr>
          <a:lstStyle/>
          <a:p>
            <a:pPr defTabSz="457200">
              <a:lnSpc>
                <a:spcPct val="90000"/>
              </a:lnSpc>
              <a:spcAft>
                <a:spcPts val="600"/>
              </a:spcAft>
              <a:buClr>
                <a:schemeClr val="accent2"/>
              </a:buClr>
              <a:buSzPct val="92000"/>
              <a:buFont typeface="Wingdings 2" panose="05020102010507070707" pitchFamily="18" charset="2"/>
              <a:buChar char=""/>
            </a:pPr>
            <a:r>
              <a:rPr lang="en-US" sz="2800" b="1" dirty="0">
                <a:solidFill>
                  <a:srgbClr val="73C167"/>
                </a:solidFill>
                <a:latin typeface="+mn-lt"/>
              </a:rPr>
              <a:t>Plan Consistency &amp; Market Demand</a:t>
            </a:r>
          </a:p>
          <a:p>
            <a:pPr defTabSz="457200">
              <a:lnSpc>
                <a:spcPct val="90000"/>
              </a:lnSpc>
              <a:spcAft>
                <a:spcPts val="600"/>
              </a:spcAft>
              <a:buClr>
                <a:schemeClr val="accent2"/>
              </a:buClr>
              <a:buSzPct val="92000"/>
              <a:buFont typeface="Wingdings 2" panose="05020102010507070707" pitchFamily="18" charset="2"/>
              <a:buChar char=""/>
            </a:pPr>
            <a:endParaRPr lang="en-US" sz="2800" b="1" dirty="0">
              <a:solidFill>
                <a:srgbClr val="73C167"/>
              </a:solidFill>
              <a:latin typeface="+mn-lt"/>
            </a:endParaRPr>
          </a:p>
          <a:p>
            <a:pPr defTabSz="457200">
              <a:lnSpc>
                <a:spcPct val="90000"/>
              </a:lnSpc>
              <a:spcAft>
                <a:spcPts val="600"/>
              </a:spcAft>
              <a:buClr>
                <a:schemeClr val="accent2"/>
              </a:buClr>
              <a:buSzPct val="92000"/>
              <a:buFont typeface="Wingdings 2" panose="05020102010507070707" pitchFamily="18" charset="2"/>
              <a:buChar char=""/>
            </a:pPr>
            <a:r>
              <a:rPr lang="en-US" sz="2800" b="1" dirty="0">
                <a:solidFill>
                  <a:srgbClr val="73C167"/>
                </a:solidFill>
                <a:latin typeface="+mn-lt"/>
              </a:rPr>
              <a:t>Cost Reasonableness</a:t>
            </a:r>
          </a:p>
          <a:p>
            <a:pPr defTabSz="457200">
              <a:lnSpc>
                <a:spcPct val="90000"/>
              </a:lnSpc>
              <a:spcAft>
                <a:spcPts val="600"/>
              </a:spcAft>
              <a:buClr>
                <a:schemeClr val="accent2"/>
              </a:buClr>
              <a:buSzPct val="92000"/>
              <a:buFont typeface="Wingdings 2" panose="05020102010507070707" pitchFamily="18" charset="2"/>
              <a:buChar char=""/>
            </a:pPr>
            <a:endParaRPr lang="en-US" sz="2800" b="1" dirty="0">
              <a:solidFill>
                <a:srgbClr val="73C167"/>
              </a:solidFill>
              <a:latin typeface="+mn-lt"/>
            </a:endParaRPr>
          </a:p>
          <a:p>
            <a:pPr defTabSz="457200">
              <a:lnSpc>
                <a:spcPct val="90000"/>
              </a:lnSpc>
              <a:spcAft>
                <a:spcPts val="600"/>
              </a:spcAft>
              <a:buClr>
                <a:schemeClr val="accent2"/>
              </a:buClr>
              <a:buSzPct val="92000"/>
              <a:buFont typeface="Wingdings 2" panose="05020102010507070707" pitchFamily="18" charset="2"/>
              <a:buChar char=""/>
            </a:pPr>
            <a:r>
              <a:rPr lang="en-US" sz="2800" b="1" dirty="0">
                <a:solidFill>
                  <a:srgbClr val="73C167"/>
                </a:solidFill>
                <a:latin typeface="+mn-lt"/>
              </a:rPr>
              <a:t>Project Feasibility &amp; Profit Reasonableness</a:t>
            </a:r>
          </a:p>
          <a:p>
            <a:pPr defTabSz="457200">
              <a:lnSpc>
                <a:spcPct val="90000"/>
              </a:lnSpc>
              <a:spcAft>
                <a:spcPts val="600"/>
              </a:spcAft>
              <a:buClr>
                <a:schemeClr val="accent2"/>
              </a:buClr>
              <a:buSzPct val="92000"/>
              <a:buFont typeface="Wingdings 2" panose="05020102010507070707" pitchFamily="18" charset="2"/>
              <a:buChar char=""/>
            </a:pPr>
            <a:endParaRPr lang="en-US" sz="2800" b="1" dirty="0">
              <a:solidFill>
                <a:srgbClr val="73C167"/>
              </a:solidFill>
              <a:latin typeface="+mn-lt"/>
            </a:endParaRPr>
          </a:p>
          <a:p>
            <a:pPr defTabSz="457200">
              <a:lnSpc>
                <a:spcPct val="90000"/>
              </a:lnSpc>
              <a:spcAft>
                <a:spcPts val="600"/>
              </a:spcAft>
              <a:buClr>
                <a:schemeClr val="accent2"/>
              </a:buClr>
              <a:buSzPct val="92000"/>
              <a:buFont typeface="Wingdings 2" panose="05020102010507070707" pitchFamily="18" charset="2"/>
              <a:buChar char=""/>
            </a:pPr>
            <a:r>
              <a:rPr lang="en-US" sz="2800" b="1" dirty="0">
                <a:solidFill>
                  <a:srgbClr val="73C167"/>
                </a:solidFill>
                <a:latin typeface="+mn-lt"/>
              </a:rPr>
              <a:t>Readiness to Proceed</a:t>
            </a:r>
          </a:p>
          <a:p>
            <a:endParaRPr lang="en-US" dirty="0"/>
          </a:p>
        </p:txBody>
      </p:sp>
      <p:sp>
        <p:nvSpPr>
          <p:cNvPr id="4" name="Slide Number Placeholder 3">
            <a:extLst>
              <a:ext uri="{FF2B5EF4-FFF2-40B4-BE49-F238E27FC236}">
                <a16:creationId xmlns:a16="http://schemas.microsoft.com/office/drawing/2014/main" id="{B870C233-7E46-48C9-8F8D-2AF1B449E85D}"/>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
        <p:nvSpPr>
          <p:cNvPr id="12" name="Content Placeholder 11">
            <a:extLst>
              <a:ext uri="{FF2B5EF4-FFF2-40B4-BE49-F238E27FC236}">
                <a16:creationId xmlns:a16="http://schemas.microsoft.com/office/drawing/2014/main" id="{D72533F1-4CB9-B764-0533-0E6ACABD768B}"/>
              </a:ext>
            </a:extLst>
          </p:cNvPr>
          <p:cNvSpPr>
            <a:spLocks noGrp="1"/>
          </p:cNvSpPr>
          <p:nvPr>
            <p:ph sz="quarter" idx="13"/>
          </p:nvPr>
        </p:nvSpPr>
        <p:spPr/>
        <p:txBody>
          <a:bodyPr/>
          <a:lstStyle/>
          <a:p>
            <a:pPr defTabSz="457200">
              <a:lnSpc>
                <a:spcPct val="90000"/>
              </a:lnSpc>
              <a:spcAft>
                <a:spcPts val="600"/>
              </a:spcAft>
              <a:buClr>
                <a:schemeClr val="accent2"/>
              </a:buClr>
              <a:buSzPct val="92000"/>
              <a:buFont typeface="Wingdings 2" panose="05020102010507070707" pitchFamily="18" charset="2"/>
              <a:buChar char=""/>
            </a:pPr>
            <a:r>
              <a:rPr lang="en-US" sz="2800" b="1" dirty="0">
                <a:solidFill>
                  <a:srgbClr val="73C167"/>
                </a:solidFill>
                <a:latin typeface="+mn-lt"/>
              </a:rPr>
              <a:t>Eligibility &amp; Completeness</a:t>
            </a:r>
          </a:p>
          <a:p>
            <a:pPr defTabSz="457200">
              <a:lnSpc>
                <a:spcPct val="90000"/>
              </a:lnSpc>
              <a:spcAft>
                <a:spcPts val="600"/>
              </a:spcAft>
              <a:buClr>
                <a:schemeClr val="accent2"/>
              </a:buClr>
              <a:buSzPct val="92000"/>
              <a:buFont typeface="Wingdings 2" panose="05020102010507070707" pitchFamily="18" charset="2"/>
              <a:buChar char=""/>
            </a:pPr>
            <a:endParaRPr lang="en-US" sz="2800" b="1" dirty="0">
              <a:solidFill>
                <a:srgbClr val="73C167"/>
              </a:solidFill>
              <a:latin typeface="+mn-lt"/>
            </a:endParaRPr>
          </a:p>
          <a:p>
            <a:pPr defTabSz="457200">
              <a:lnSpc>
                <a:spcPct val="90000"/>
              </a:lnSpc>
              <a:spcAft>
                <a:spcPts val="600"/>
              </a:spcAft>
              <a:buClr>
                <a:schemeClr val="accent2"/>
              </a:buClr>
              <a:buSzPct val="92000"/>
              <a:buFont typeface="Wingdings 2" panose="05020102010507070707" pitchFamily="18" charset="2"/>
              <a:buChar char=""/>
            </a:pPr>
            <a:r>
              <a:rPr lang="en-US" sz="2800" b="1" dirty="0">
                <a:solidFill>
                  <a:srgbClr val="73C167"/>
                </a:solidFill>
                <a:latin typeface="+mn-lt"/>
              </a:rPr>
              <a:t>Site Control</a:t>
            </a:r>
          </a:p>
          <a:p>
            <a:pPr defTabSz="457200">
              <a:lnSpc>
                <a:spcPct val="90000"/>
              </a:lnSpc>
              <a:spcAft>
                <a:spcPts val="600"/>
              </a:spcAft>
              <a:buClr>
                <a:schemeClr val="accent2"/>
              </a:buClr>
              <a:buSzPct val="92000"/>
              <a:buFont typeface="Wingdings 2" panose="05020102010507070707" pitchFamily="18" charset="2"/>
              <a:buChar char=""/>
            </a:pPr>
            <a:endParaRPr lang="en-US" sz="2800" b="1" dirty="0">
              <a:solidFill>
                <a:srgbClr val="73C167"/>
              </a:solidFill>
              <a:latin typeface="+mn-lt"/>
            </a:endParaRPr>
          </a:p>
          <a:p>
            <a:pPr defTabSz="457200">
              <a:lnSpc>
                <a:spcPct val="90000"/>
              </a:lnSpc>
              <a:spcAft>
                <a:spcPts val="600"/>
              </a:spcAft>
              <a:buClr>
                <a:schemeClr val="accent2"/>
              </a:buClr>
              <a:buSzPct val="92000"/>
              <a:buFont typeface="Wingdings 2" panose="05020102010507070707" pitchFamily="18" charset="2"/>
              <a:buChar char=""/>
            </a:pPr>
            <a:r>
              <a:rPr lang="en-US" sz="2800" b="1" dirty="0">
                <a:solidFill>
                  <a:srgbClr val="73C167"/>
                </a:solidFill>
                <a:latin typeface="+mn-lt"/>
              </a:rPr>
              <a:t>Developer Experience</a:t>
            </a:r>
          </a:p>
          <a:p>
            <a:pPr defTabSz="457200">
              <a:lnSpc>
                <a:spcPct val="90000"/>
              </a:lnSpc>
              <a:spcAft>
                <a:spcPts val="600"/>
              </a:spcAft>
              <a:buClr>
                <a:schemeClr val="accent2"/>
              </a:buClr>
              <a:buSzPct val="92000"/>
              <a:buFont typeface="Wingdings 2" panose="05020102010507070707" pitchFamily="18" charset="2"/>
              <a:buChar char=""/>
            </a:pPr>
            <a:endParaRPr lang="en-US" sz="2800" b="1" dirty="0">
              <a:solidFill>
                <a:srgbClr val="73C167"/>
              </a:solidFill>
              <a:latin typeface="+mn-lt"/>
            </a:endParaRPr>
          </a:p>
          <a:p>
            <a:pPr defTabSz="457200">
              <a:lnSpc>
                <a:spcPct val="90000"/>
              </a:lnSpc>
              <a:spcAft>
                <a:spcPts val="600"/>
              </a:spcAft>
              <a:buClr>
                <a:schemeClr val="accent2"/>
              </a:buClr>
              <a:buSzPct val="92000"/>
              <a:buFont typeface="Wingdings 2" panose="05020102010507070707" pitchFamily="18" charset="2"/>
              <a:buChar char=""/>
            </a:pPr>
            <a:r>
              <a:rPr lang="en-US" sz="2800" b="1" dirty="0">
                <a:solidFill>
                  <a:srgbClr val="73C167"/>
                </a:solidFill>
                <a:latin typeface="+mn-lt"/>
              </a:rPr>
              <a:t>Developer Capacity</a:t>
            </a:r>
          </a:p>
          <a:p>
            <a:endParaRPr lang="en-US" dirty="0"/>
          </a:p>
        </p:txBody>
      </p:sp>
      <p:sp>
        <p:nvSpPr>
          <p:cNvPr id="3" name="Content Placeholder 8">
            <a:extLst>
              <a:ext uri="{FF2B5EF4-FFF2-40B4-BE49-F238E27FC236}">
                <a16:creationId xmlns:a16="http://schemas.microsoft.com/office/drawing/2014/main" id="{126333E5-DD47-4EB0-A20D-BEC252D04BCB}"/>
              </a:ext>
            </a:extLst>
          </p:cNvPr>
          <p:cNvSpPr>
            <a:spLocks noGrp="1"/>
          </p:cNvSpPr>
          <p:nvPr/>
        </p:nvSpPr>
        <p:spPr>
          <a:xfrm flipH="1">
            <a:off x="10390326" y="1902941"/>
            <a:ext cx="631901" cy="4134444"/>
          </a:xfrm>
          <a:prstGeom prst="rect">
            <a:avLst/>
          </a:prstGeom>
          <a:ln w="57150">
            <a:noFill/>
          </a:ln>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defTabSz="457200">
              <a:lnSpc>
                <a:spcPct val="90000"/>
              </a:lnSpc>
              <a:spcAft>
                <a:spcPts val="600"/>
              </a:spcAft>
              <a:buClr>
                <a:schemeClr val="accent2"/>
              </a:buClr>
              <a:buSzPct val="92000"/>
              <a:buFont typeface="Wingdings 2" panose="05020102010507070707" pitchFamily="18" charset="2"/>
              <a:buChar char=""/>
            </a:pPr>
            <a:endParaRPr lang="en-US" sz="2000" b="1" dirty="0">
              <a:solidFill>
                <a:srgbClr val="73C167"/>
              </a:solidFill>
              <a:latin typeface="+mn-lt"/>
            </a:endParaRPr>
          </a:p>
        </p:txBody>
      </p:sp>
      <p:pic>
        <p:nvPicPr>
          <p:cNvPr id="8" name="Picture 7" descr="A picture containing text, clipart&#10;&#10;Description automatically generated">
            <a:extLst>
              <a:ext uri="{FF2B5EF4-FFF2-40B4-BE49-F238E27FC236}">
                <a16:creationId xmlns:a16="http://schemas.microsoft.com/office/drawing/2014/main" id="{3E529F87-8559-D3AB-95A4-1F45B9137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2792469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98ED4B-2799-4545-8A62-C35AA34CE8F9}"/>
              </a:ext>
            </a:extLst>
          </p:cNvPr>
          <p:cNvSpPr txBox="1"/>
          <p:nvPr/>
        </p:nvSpPr>
        <p:spPr>
          <a:xfrm>
            <a:off x="581191" y="321276"/>
            <a:ext cx="10993549" cy="115160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spcBef>
                <a:spcPct val="0"/>
              </a:spcBef>
              <a:spcAft>
                <a:spcPts val="600"/>
              </a:spcAft>
            </a:pPr>
            <a:endParaRPr lang="en-US" sz="3600" cap="all" dirty="0">
              <a:solidFill>
                <a:schemeClr val="accent1"/>
              </a:solidFill>
              <a:latin typeface="+mj-lt"/>
              <a:ea typeface="+mj-ea"/>
              <a:cs typeface="+mj-cs"/>
            </a:endParaRPr>
          </a:p>
        </p:txBody>
      </p:sp>
      <p:graphicFrame>
        <p:nvGraphicFramePr>
          <p:cNvPr id="6" name="Table 5">
            <a:extLst>
              <a:ext uri="{FF2B5EF4-FFF2-40B4-BE49-F238E27FC236}">
                <a16:creationId xmlns:a16="http://schemas.microsoft.com/office/drawing/2014/main" id="{895F92AF-5033-4DAD-9D12-AF05D7E17466}"/>
              </a:ext>
            </a:extLst>
          </p:cNvPr>
          <p:cNvGraphicFramePr>
            <a:graphicFrameLocks noGrp="1"/>
          </p:cNvGraphicFramePr>
          <p:nvPr>
            <p:extLst>
              <p:ext uri="{D42A27DB-BD31-4B8C-83A1-F6EECF244321}">
                <p14:modId xmlns:p14="http://schemas.microsoft.com/office/powerpoint/2010/main" val="2869235628"/>
              </p:ext>
            </p:extLst>
          </p:nvPr>
        </p:nvGraphicFramePr>
        <p:xfrm>
          <a:off x="581191" y="1617869"/>
          <a:ext cx="10143203" cy="4083251"/>
        </p:xfrm>
        <a:graphic>
          <a:graphicData uri="http://schemas.openxmlformats.org/drawingml/2006/table">
            <a:tbl>
              <a:tblPr firstRow="1" bandRow="1">
                <a:tableStyleId>{5C22544A-7EE6-4342-B048-85BDC9FD1C3A}</a:tableStyleId>
              </a:tblPr>
              <a:tblGrid>
                <a:gridCol w="5600297">
                  <a:extLst>
                    <a:ext uri="{9D8B030D-6E8A-4147-A177-3AD203B41FA5}">
                      <a16:colId xmlns:a16="http://schemas.microsoft.com/office/drawing/2014/main" val="2834215901"/>
                    </a:ext>
                  </a:extLst>
                </a:gridCol>
                <a:gridCol w="4542906">
                  <a:extLst>
                    <a:ext uri="{9D8B030D-6E8A-4147-A177-3AD203B41FA5}">
                      <a16:colId xmlns:a16="http://schemas.microsoft.com/office/drawing/2014/main" val="1337677362"/>
                    </a:ext>
                  </a:extLst>
                </a:gridCol>
              </a:tblGrid>
              <a:tr h="568655">
                <a:tc>
                  <a:txBody>
                    <a:bodyPr/>
                    <a:lstStyle/>
                    <a:p>
                      <a:pPr fontAlgn="base"/>
                      <a:r>
                        <a:rPr lang="en-US" sz="2200" dirty="0">
                          <a:effectLst/>
                        </a:rPr>
                        <a:t>Criteria​</a:t>
                      </a:r>
                      <a:endParaRPr lang="en-US" sz="1400" b="1" dirty="0">
                        <a:solidFill>
                          <a:srgbClr val="FFFFFF"/>
                        </a:solidFill>
                        <a:effectLst/>
                      </a:endParaRPr>
                    </a:p>
                  </a:txBody>
                  <a:tcPr marL="73425" marR="73425" marT="36713" marB="36713"/>
                </a:tc>
                <a:tc>
                  <a:txBody>
                    <a:bodyPr/>
                    <a:lstStyle/>
                    <a:p>
                      <a:pPr fontAlgn="base"/>
                      <a:r>
                        <a:rPr lang="en-US" sz="2200" dirty="0">
                          <a:effectLst/>
                        </a:rPr>
                        <a:t>Maximum Points (100)​</a:t>
                      </a:r>
                      <a:endParaRPr lang="en-US" sz="1400" b="1" dirty="0">
                        <a:solidFill>
                          <a:srgbClr val="FFFFFF"/>
                        </a:solidFill>
                        <a:effectLst/>
                      </a:endParaRPr>
                    </a:p>
                  </a:txBody>
                  <a:tcPr marL="73425" marR="73425" marT="36713" marB="36713"/>
                </a:tc>
                <a:extLst>
                  <a:ext uri="{0D108BD9-81ED-4DB2-BD59-A6C34878D82A}">
                    <a16:rowId xmlns:a16="http://schemas.microsoft.com/office/drawing/2014/main" val="902226545"/>
                  </a:ext>
                </a:extLst>
              </a:tr>
              <a:tr h="563120">
                <a:tc>
                  <a:txBody>
                    <a:bodyPr/>
                    <a:lstStyle/>
                    <a:p>
                      <a:pPr fontAlgn="base"/>
                      <a:r>
                        <a:rPr lang="en-US" sz="1900" dirty="0">
                          <a:effectLst/>
                        </a:rPr>
                        <a:t>Completeness, Program Eligibility and Site Control​</a:t>
                      </a:r>
                      <a:endParaRPr lang="en-US" sz="1400" dirty="0">
                        <a:effectLst/>
                      </a:endParaRPr>
                    </a:p>
                  </a:txBody>
                  <a:tcPr marL="73425" marR="73425" marT="36713" marB="36713"/>
                </a:tc>
                <a:tc>
                  <a:txBody>
                    <a:bodyPr/>
                    <a:lstStyle/>
                    <a:p>
                      <a:pPr fontAlgn="base"/>
                      <a:r>
                        <a:rPr lang="en-US" sz="1900" dirty="0">
                          <a:effectLst/>
                        </a:rPr>
                        <a:t>20 points​</a:t>
                      </a:r>
                      <a:endParaRPr lang="en-US" sz="1400" dirty="0">
                        <a:effectLst/>
                      </a:endParaRPr>
                    </a:p>
                  </a:txBody>
                  <a:tcPr marL="73425" marR="73425" marT="36713" marB="36713"/>
                </a:tc>
                <a:extLst>
                  <a:ext uri="{0D108BD9-81ED-4DB2-BD59-A6C34878D82A}">
                    <a16:rowId xmlns:a16="http://schemas.microsoft.com/office/drawing/2014/main" val="1808440183"/>
                  </a:ext>
                </a:extLst>
              </a:tr>
              <a:tr h="693185">
                <a:tc>
                  <a:txBody>
                    <a:bodyPr/>
                    <a:lstStyle/>
                    <a:p>
                      <a:pPr fontAlgn="base"/>
                      <a:r>
                        <a:rPr lang="en-US" sz="1900" dirty="0">
                          <a:effectLst/>
                        </a:rPr>
                        <a:t>Consistent with County Goals  and Address Demonstrated Need</a:t>
                      </a:r>
                    </a:p>
                  </a:txBody>
                  <a:tcPr marL="73425" marR="73425" marT="36713" marB="36713"/>
                </a:tc>
                <a:tc>
                  <a:txBody>
                    <a:bodyPr/>
                    <a:lstStyle/>
                    <a:p>
                      <a:pPr fontAlgn="base"/>
                      <a:r>
                        <a:rPr lang="en-US" sz="1900" dirty="0">
                          <a:effectLst/>
                        </a:rPr>
                        <a:t>25 points​</a:t>
                      </a:r>
                      <a:endParaRPr lang="en-US" sz="1400" dirty="0">
                        <a:effectLst/>
                      </a:endParaRPr>
                    </a:p>
                  </a:txBody>
                  <a:tcPr marL="73425" marR="73425" marT="36713" marB="36713"/>
                </a:tc>
                <a:extLst>
                  <a:ext uri="{0D108BD9-81ED-4DB2-BD59-A6C34878D82A}">
                    <a16:rowId xmlns:a16="http://schemas.microsoft.com/office/drawing/2014/main" val="2037492621"/>
                  </a:ext>
                </a:extLst>
              </a:tr>
              <a:tr h="507727">
                <a:tc>
                  <a:txBody>
                    <a:bodyPr/>
                    <a:lstStyle/>
                    <a:p>
                      <a:pPr fontAlgn="base"/>
                      <a:r>
                        <a:rPr lang="en-US" sz="1900" dirty="0">
                          <a:effectLst/>
                        </a:rPr>
                        <a:t>Financial Feasibility​ (Including Leveraging and Per Unit Subsidy) 1-4 units (No more than 20% of TDC)</a:t>
                      </a:r>
                      <a:endParaRPr lang="en-US" sz="1400" dirty="0">
                        <a:effectLst/>
                      </a:endParaRPr>
                    </a:p>
                  </a:txBody>
                  <a:tcPr marL="73425" marR="73425" marT="36713" marB="36713"/>
                </a:tc>
                <a:tc>
                  <a:txBody>
                    <a:bodyPr/>
                    <a:lstStyle/>
                    <a:p>
                      <a:pPr fontAlgn="base"/>
                      <a:r>
                        <a:rPr lang="en-US" sz="1900" dirty="0">
                          <a:effectLst/>
                        </a:rPr>
                        <a:t>20 points​</a:t>
                      </a:r>
                      <a:endParaRPr lang="en-US" sz="1400" dirty="0">
                        <a:effectLst/>
                      </a:endParaRPr>
                    </a:p>
                  </a:txBody>
                  <a:tcPr marL="73425" marR="73425" marT="36713" marB="36713"/>
                </a:tc>
                <a:extLst>
                  <a:ext uri="{0D108BD9-81ED-4DB2-BD59-A6C34878D82A}">
                    <a16:rowId xmlns:a16="http://schemas.microsoft.com/office/drawing/2014/main" val="3819099396"/>
                  </a:ext>
                </a:extLst>
              </a:tr>
              <a:tr h="663639">
                <a:tc>
                  <a:txBody>
                    <a:bodyPr/>
                    <a:lstStyle/>
                    <a:p>
                      <a:pPr fontAlgn="base"/>
                      <a:r>
                        <a:rPr lang="en-US" sz="1900" dirty="0">
                          <a:effectLst/>
                        </a:rPr>
                        <a:t>Developer Experience, Capacity, and Project Readiness​</a:t>
                      </a:r>
                      <a:endParaRPr lang="en-US" sz="1400" dirty="0">
                        <a:effectLst/>
                      </a:endParaRPr>
                    </a:p>
                  </a:txBody>
                  <a:tcPr marL="73425" marR="73425" marT="36713" marB="36713"/>
                </a:tc>
                <a:tc>
                  <a:txBody>
                    <a:bodyPr/>
                    <a:lstStyle/>
                    <a:p>
                      <a:pPr fontAlgn="base"/>
                      <a:r>
                        <a:rPr lang="en-US" sz="1900" dirty="0">
                          <a:effectLst/>
                        </a:rPr>
                        <a:t>25 points​</a:t>
                      </a:r>
                      <a:endParaRPr lang="en-US" sz="1400" dirty="0">
                        <a:effectLst/>
                      </a:endParaRPr>
                    </a:p>
                  </a:txBody>
                  <a:tcPr marL="73425" marR="73425" marT="36713" marB="36713"/>
                </a:tc>
                <a:extLst>
                  <a:ext uri="{0D108BD9-81ED-4DB2-BD59-A6C34878D82A}">
                    <a16:rowId xmlns:a16="http://schemas.microsoft.com/office/drawing/2014/main" val="923005728"/>
                  </a:ext>
                </a:extLst>
              </a:tr>
              <a:tr h="873291">
                <a:tc>
                  <a:txBody>
                    <a:bodyPr/>
                    <a:lstStyle/>
                    <a:p>
                      <a:pPr fontAlgn="base"/>
                      <a:r>
                        <a:rPr lang="en-US" sz="1900" b="1" dirty="0">
                          <a:effectLst/>
                        </a:rPr>
                        <a:t>AHF</a:t>
                      </a:r>
                      <a:r>
                        <a:rPr lang="en-US" sz="1900" dirty="0">
                          <a:effectLst/>
                        </a:rPr>
                        <a:t>: Income Targeting Consistency with Priorities (30-50 percent AMI)​</a:t>
                      </a:r>
                    </a:p>
                    <a:p>
                      <a:pPr lvl="0">
                        <a:buNone/>
                      </a:pPr>
                      <a:r>
                        <a:rPr lang="en-US" sz="1900" b="1" dirty="0">
                          <a:effectLst/>
                        </a:rPr>
                        <a:t>HOME</a:t>
                      </a:r>
                      <a:r>
                        <a:rPr lang="en-US" sz="1900" dirty="0">
                          <a:effectLst/>
                        </a:rPr>
                        <a:t>: Neighborhood Impact</a:t>
                      </a:r>
                    </a:p>
                  </a:txBody>
                  <a:tcPr marL="73425" marR="73425" marT="36713" marB="36713"/>
                </a:tc>
                <a:tc>
                  <a:txBody>
                    <a:bodyPr/>
                    <a:lstStyle/>
                    <a:p>
                      <a:pPr fontAlgn="base"/>
                      <a:r>
                        <a:rPr lang="en-US" sz="1900" dirty="0">
                          <a:effectLst/>
                        </a:rPr>
                        <a:t>10 points​</a:t>
                      </a:r>
                      <a:endParaRPr lang="en-US" sz="1400" dirty="0">
                        <a:effectLst/>
                      </a:endParaRPr>
                    </a:p>
                  </a:txBody>
                  <a:tcPr marL="73425" marR="73425" marT="36713" marB="36713"/>
                </a:tc>
                <a:extLst>
                  <a:ext uri="{0D108BD9-81ED-4DB2-BD59-A6C34878D82A}">
                    <a16:rowId xmlns:a16="http://schemas.microsoft.com/office/drawing/2014/main" val="4026828620"/>
                  </a:ext>
                </a:extLst>
              </a:tr>
            </a:tbl>
          </a:graphicData>
        </a:graphic>
      </p:graphicFrame>
      <p:sp>
        <p:nvSpPr>
          <p:cNvPr id="2" name="Slide Number Placeholder 1">
            <a:extLst>
              <a:ext uri="{FF2B5EF4-FFF2-40B4-BE49-F238E27FC236}">
                <a16:creationId xmlns:a16="http://schemas.microsoft.com/office/drawing/2014/main" id="{9829F980-4AD5-4026-A39D-F970AD5840C3}"/>
              </a:ext>
            </a:extLst>
          </p:cNvPr>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3" name="Picture 2" descr="A picture containing text, clipart&#10;&#10;Description automatically generated">
            <a:extLst>
              <a:ext uri="{FF2B5EF4-FFF2-40B4-BE49-F238E27FC236}">
                <a16:creationId xmlns:a16="http://schemas.microsoft.com/office/drawing/2014/main" id="{1653EE51-F3C7-904D-967B-123E83399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
        <p:nvSpPr>
          <p:cNvPr id="4" name="TextBox 3">
            <a:extLst>
              <a:ext uri="{FF2B5EF4-FFF2-40B4-BE49-F238E27FC236}">
                <a16:creationId xmlns:a16="http://schemas.microsoft.com/office/drawing/2014/main" id="{136B962D-5B26-D688-96E6-A6862D3FCA15}"/>
              </a:ext>
            </a:extLst>
          </p:cNvPr>
          <p:cNvSpPr txBox="1"/>
          <p:nvPr/>
        </p:nvSpPr>
        <p:spPr>
          <a:xfrm>
            <a:off x="617260" y="401271"/>
            <a:ext cx="5299113" cy="701731"/>
          </a:xfrm>
          <a:prstGeom prst="rect">
            <a:avLst/>
          </a:prstGeom>
          <a:noFill/>
        </p:spPr>
        <p:txBody>
          <a:bodyPr wrap="square" rtlCol="0">
            <a:spAutoFit/>
          </a:bodyPr>
          <a:lstStyle/>
          <a:p>
            <a:pPr defTabSz="914377">
              <a:lnSpc>
                <a:spcPct val="90000"/>
              </a:lnSpc>
              <a:spcBef>
                <a:spcPct val="0"/>
              </a:spcBef>
            </a:pPr>
            <a:r>
              <a:rPr lang="en-US" sz="4400" dirty="0">
                <a:solidFill>
                  <a:srgbClr val="0076B6"/>
                </a:solidFill>
                <a:latin typeface="Calibri" panose="020F0502020204030204" pitchFamily="34" charset="0"/>
                <a:ea typeface="+mj-ea"/>
                <a:cs typeface="Calibri" panose="020F0502020204030204" pitchFamily="34" charset="0"/>
              </a:rPr>
              <a:t>Application Scoring</a:t>
            </a:r>
          </a:p>
        </p:txBody>
      </p:sp>
    </p:spTree>
    <p:extLst>
      <p:ext uri="{BB962C8B-B14F-4D97-AF65-F5344CB8AC3E}">
        <p14:creationId xmlns:p14="http://schemas.microsoft.com/office/powerpoint/2010/main" val="31353873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4DA2-E5AD-4F0F-A29A-8904C31D9466}"/>
              </a:ext>
            </a:extLst>
          </p:cNvPr>
          <p:cNvSpPr>
            <a:spLocks noGrp="1"/>
          </p:cNvSpPr>
          <p:nvPr>
            <p:ph type="title"/>
          </p:nvPr>
        </p:nvSpPr>
        <p:spPr>
          <a:xfrm>
            <a:off x="349536" y="444843"/>
            <a:ext cx="2181718" cy="1771884"/>
          </a:xfrm>
          <a:noFill/>
          <a:effectLst>
            <a:softEdge rad="31750"/>
          </a:effectLst>
        </p:spPr>
        <p:txBody>
          <a:bodyPr anchor="ctr">
            <a:normAutofit/>
          </a:bodyPr>
          <a:lstStyle/>
          <a:p>
            <a:r>
              <a:rPr lang="en-US" dirty="0">
                <a:solidFill>
                  <a:srgbClr val="0076B6"/>
                </a:solidFill>
                <a:latin typeface="Calibri" panose="020F0502020204030204" pitchFamily="34" charset="0"/>
                <a:cs typeface="Calibri" panose="020F0502020204030204" pitchFamily="34" charset="0"/>
              </a:rPr>
              <a:t>Market Study</a:t>
            </a:r>
          </a:p>
        </p:txBody>
      </p:sp>
      <p:graphicFrame>
        <p:nvGraphicFramePr>
          <p:cNvPr id="20" name="Text Placeholder 2">
            <a:extLst>
              <a:ext uri="{FF2B5EF4-FFF2-40B4-BE49-F238E27FC236}">
                <a16:creationId xmlns:a16="http://schemas.microsoft.com/office/drawing/2014/main" id="{A86A0718-94E0-411B-A4D7-005EEECC9626}"/>
              </a:ext>
            </a:extLst>
          </p:cNvPr>
          <p:cNvGraphicFramePr>
            <a:graphicFrameLocks noGrp="1"/>
          </p:cNvGraphicFramePr>
          <p:nvPr>
            <p:ph idx="1"/>
            <p:extLst>
              <p:ext uri="{D42A27DB-BD31-4B8C-83A1-F6EECF244321}">
                <p14:modId xmlns:p14="http://schemas.microsoft.com/office/powerpoint/2010/main" val="1325210956"/>
              </p:ext>
            </p:extLst>
          </p:nvPr>
        </p:nvGraphicFramePr>
        <p:xfrm>
          <a:off x="2977979" y="556054"/>
          <a:ext cx="8563232" cy="5251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AB55C35A-4DFC-4F92-B91B-84B372EFF156}"/>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2152344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7438-24D4-4CE0-84DA-D06BEB46F050}"/>
              </a:ext>
            </a:extLst>
          </p:cNvPr>
          <p:cNvSpPr>
            <a:spLocks noGrp="1"/>
          </p:cNvSpPr>
          <p:nvPr>
            <p:ph type="title"/>
          </p:nvPr>
        </p:nvSpPr>
        <p:spPr>
          <a:xfrm>
            <a:off x="373527" y="176286"/>
            <a:ext cx="3121966" cy="1828800"/>
          </a:xfrm>
        </p:spPr>
        <p:txBody>
          <a:bodyPr anchor="ctr">
            <a:noAutofit/>
          </a:bodyPr>
          <a:lstStyle/>
          <a:p>
            <a:r>
              <a:rPr lang="en-US" dirty="0">
                <a:solidFill>
                  <a:srgbClr val="0076B6"/>
                </a:solidFill>
                <a:latin typeface="Calibri" panose="020F0502020204030204" pitchFamily="34" charset="0"/>
                <a:cs typeface="Calibri" panose="020F0502020204030204" pitchFamily="34" charset="0"/>
              </a:rPr>
              <a:t>Market Study: Key Takeaways</a:t>
            </a:r>
          </a:p>
        </p:txBody>
      </p:sp>
      <p:graphicFrame>
        <p:nvGraphicFramePr>
          <p:cNvPr id="5" name="Content Placeholder 2">
            <a:extLst>
              <a:ext uri="{FF2B5EF4-FFF2-40B4-BE49-F238E27FC236}">
                <a16:creationId xmlns:a16="http://schemas.microsoft.com/office/drawing/2014/main" id="{1223207D-AB25-48B1-9019-9E436D82FAED}"/>
              </a:ext>
            </a:extLst>
          </p:cNvPr>
          <p:cNvGraphicFramePr>
            <a:graphicFrameLocks noGrp="1"/>
          </p:cNvGraphicFramePr>
          <p:nvPr>
            <p:ph idx="1"/>
            <p:extLst>
              <p:ext uri="{D42A27DB-BD31-4B8C-83A1-F6EECF244321}">
                <p14:modId xmlns:p14="http://schemas.microsoft.com/office/powerpoint/2010/main" val="1268059216"/>
              </p:ext>
            </p:extLst>
          </p:nvPr>
        </p:nvGraphicFramePr>
        <p:xfrm>
          <a:off x="3364805" y="1321406"/>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BCF5566-B041-4E84-B976-6EEFC20EF847}"/>
              </a:ext>
            </a:extLst>
          </p:cNvPr>
          <p:cNvSpPr>
            <a:spLocks noGrp="1"/>
          </p:cNvSpPr>
          <p:nvPr>
            <p:ph type="sldNum" sz="quarter" idx="12"/>
          </p:nvPr>
        </p:nvSpPr>
        <p:spPr/>
        <p:txBody>
          <a:bodyPr/>
          <a:lstStyle/>
          <a:p>
            <a:fld id="{D57F1E4F-1CFF-5643-939E-217C01CDF565}" type="slidenum">
              <a:rPr lang="en-US" smtClean="0"/>
              <a:pPr/>
              <a:t>28</a:t>
            </a:fld>
            <a:endParaRPr lang="en-US" dirty="0"/>
          </a:p>
        </p:txBody>
      </p:sp>
      <p:pic>
        <p:nvPicPr>
          <p:cNvPr id="4" name="Picture 3" descr="A picture containing text, clipart&#10;&#10;Description automatically generated">
            <a:extLst>
              <a:ext uri="{FF2B5EF4-FFF2-40B4-BE49-F238E27FC236}">
                <a16:creationId xmlns:a16="http://schemas.microsoft.com/office/drawing/2014/main" id="{8C0D572C-6A76-9F98-D650-3FB1F3887D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84225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8C6E4-A371-49C7-AFD2-E5A4D475B21F}"/>
              </a:ext>
            </a:extLst>
          </p:cNvPr>
          <p:cNvSpPr>
            <a:spLocks noGrp="1"/>
          </p:cNvSpPr>
          <p:nvPr>
            <p:ph type="title"/>
          </p:nvPr>
        </p:nvSpPr>
        <p:spPr>
          <a:xfrm>
            <a:off x="334994" y="351102"/>
            <a:ext cx="7431897" cy="1288974"/>
          </a:xfrm>
        </p:spPr>
        <p:txBody>
          <a:bodyPr anchor="ctr">
            <a:normAutofit fontScale="90000"/>
          </a:bodyPr>
          <a:lstStyle/>
          <a:p>
            <a:r>
              <a:rPr lang="en-US" dirty="0">
                <a:solidFill>
                  <a:srgbClr val="0076B6"/>
                </a:solidFill>
                <a:latin typeface="Calibri" panose="020F0502020204030204" pitchFamily="34" charset="0"/>
                <a:cs typeface="Calibri" panose="020F0502020204030204" pitchFamily="34" charset="0"/>
              </a:rPr>
              <a:t>Leveraging and Per Unit Gap Fund Request </a:t>
            </a:r>
          </a:p>
        </p:txBody>
      </p:sp>
      <p:sp>
        <p:nvSpPr>
          <p:cNvPr id="3" name="Text Placeholder 2">
            <a:extLst>
              <a:ext uri="{FF2B5EF4-FFF2-40B4-BE49-F238E27FC236}">
                <a16:creationId xmlns:a16="http://schemas.microsoft.com/office/drawing/2014/main" id="{93D3AD8E-65A6-413A-AB8A-FCCB0AF208C2}"/>
              </a:ext>
            </a:extLst>
          </p:cNvPr>
          <p:cNvSpPr>
            <a:spLocks noGrp="1"/>
          </p:cNvSpPr>
          <p:nvPr>
            <p:ph idx="1"/>
          </p:nvPr>
        </p:nvSpPr>
        <p:spPr>
          <a:xfrm>
            <a:off x="334993" y="1640076"/>
            <a:ext cx="11138847" cy="4578446"/>
          </a:xfrm>
          <a:ln w="57150">
            <a:noFill/>
          </a:ln>
        </p:spPr>
        <p:txBody>
          <a:bodyPr anchor="ctr">
            <a:normAutofit/>
          </a:bodyPr>
          <a:lstStyle/>
          <a:p>
            <a:pPr marL="305435" indent="-182880">
              <a:spcAft>
                <a:spcPts val="0"/>
              </a:spcAft>
              <a:buFont typeface="Wingdings,Sans-Serif" panose="05020102010507070707" pitchFamily="18" charset="2"/>
              <a:buChar char="q"/>
            </a:pPr>
            <a:r>
              <a:rPr lang="en-US" dirty="0">
                <a:ea typeface="+mn-lt"/>
                <a:cs typeface="+mn-lt"/>
              </a:rPr>
              <a:t>Need for Gap fund request for GCAHF/HOME.</a:t>
            </a:r>
          </a:p>
          <a:p>
            <a:pPr marL="305435" indent="-182880">
              <a:spcAft>
                <a:spcPts val="0"/>
              </a:spcAft>
              <a:buFont typeface="Wingdings,Sans-Serif" panose="05020102010507070707" pitchFamily="18" charset="2"/>
              <a:buChar char="q"/>
            </a:pPr>
            <a:r>
              <a:rPr lang="en-US" dirty="0">
                <a:ea typeface="+mn-lt"/>
                <a:cs typeface="+mn-lt"/>
              </a:rPr>
              <a:t>Identification of other committed funds from other sources.</a:t>
            </a:r>
          </a:p>
          <a:p>
            <a:pPr marL="305435" indent="-182880">
              <a:spcAft>
                <a:spcPts val="0"/>
              </a:spcAft>
              <a:buFont typeface="Wingdings,Sans-Serif" panose="05020102010507070707" pitchFamily="18" charset="2"/>
              <a:buChar char="q"/>
            </a:pPr>
            <a:r>
              <a:rPr lang="en-US" dirty="0">
                <a:ea typeface="+mn-lt"/>
                <a:cs typeface="+mn-lt"/>
              </a:rPr>
              <a:t>Analysis of the Per Unit of GCAHF/HOME in comparison to other funding sources identified. </a:t>
            </a:r>
          </a:p>
          <a:p>
            <a:pPr marL="305435" indent="-305435">
              <a:spcAft>
                <a:spcPts val="0"/>
              </a:spcAft>
            </a:pPr>
            <a:r>
              <a:rPr lang="en-US" dirty="0">
                <a:ea typeface="+mn-lt"/>
                <a:cs typeface="+mn-lt"/>
              </a:rPr>
              <a:t>NOTE: Projects using fewer GCAFH/HOME subsidy dollars per unit will receive more points than projects using more GCAHF/HOME subsidy dollars. </a:t>
            </a:r>
          </a:p>
          <a:p>
            <a:pPr marL="305435" indent="-182880">
              <a:spcAft>
                <a:spcPts val="0"/>
              </a:spcAft>
              <a:buFont typeface="Wingdings,Sans-Serif" panose="05020102010507070707" pitchFamily="18" charset="2"/>
              <a:buChar char="q"/>
            </a:pPr>
            <a:endParaRPr lang="en-US" sz="2000" dirty="0">
              <a:solidFill>
                <a:srgbClr val="465B25"/>
              </a:solidFill>
              <a:ea typeface="+mn-lt"/>
              <a:cs typeface="+mn-lt"/>
            </a:endParaRPr>
          </a:p>
          <a:p>
            <a:pPr marL="305435" indent="-182880">
              <a:spcAft>
                <a:spcPts val="0"/>
              </a:spcAft>
              <a:buFont typeface="Wingdings,Sans-Serif" panose="05020102010507070707" pitchFamily="18" charset="2"/>
              <a:buChar char="q"/>
            </a:pPr>
            <a:endParaRPr lang="en-US" sz="2000" dirty="0">
              <a:solidFill>
                <a:schemeClr val="accent2">
                  <a:lumMod val="50000"/>
                </a:schemeClr>
              </a:solidFill>
              <a:ea typeface="+mn-lt"/>
              <a:cs typeface="+mn-lt"/>
            </a:endParaRPr>
          </a:p>
        </p:txBody>
      </p:sp>
      <p:sp>
        <p:nvSpPr>
          <p:cNvPr id="4" name="Slide Number Placeholder 3">
            <a:extLst>
              <a:ext uri="{FF2B5EF4-FFF2-40B4-BE49-F238E27FC236}">
                <a16:creationId xmlns:a16="http://schemas.microsoft.com/office/drawing/2014/main" id="{2FAE627D-1372-4BD8-AE36-396FE788CFAB}"/>
              </a:ext>
            </a:extLst>
          </p:cNvPr>
          <p:cNvSpPr>
            <a:spLocks noGrp="1"/>
          </p:cNvSpPr>
          <p:nvPr>
            <p:ph type="sldNum" sz="quarter" idx="12"/>
          </p:nvPr>
        </p:nvSpPr>
        <p:spPr/>
        <p:txBody>
          <a:bodyPr/>
          <a:lstStyle/>
          <a:p>
            <a:fld id="{D57F1E4F-1CFF-5643-939E-217C01CDF565}" type="slidenum">
              <a:rPr lang="en-US" smtClean="0"/>
              <a:pPr/>
              <a:t>29</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A50259E1-0010-8229-52E3-0CFC22576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37525098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D95-7DEB-48EE-8FF6-AC824D1C5D49}"/>
              </a:ext>
            </a:extLst>
          </p:cNvPr>
          <p:cNvSpPr>
            <a:spLocks noGrp="1"/>
          </p:cNvSpPr>
          <p:nvPr>
            <p:ph type="title"/>
          </p:nvPr>
        </p:nvSpPr>
        <p:spPr>
          <a:xfrm>
            <a:off x="487063" y="271850"/>
            <a:ext cx="11029616" cy="1013800"/>
          </a:xfrm>
        </p:spPr>
        <p:txBody>
          <a:bodyPr>
            <a:normAutofit/>
          </a:bodyPr>
          <a:lstStyle/>
          <a:p>
            <a:r>
              <a:rPr lang="en-US" dirty="0">
                <a:solidFill>
                  <a:srgbClr val="0076B6"/>
                </a:solidFill>
              </a:rPr>
              <a:t>Agenda &amp; Objectives </a:t>
            </a:r>
          </a:p>
        </p:txBody>
      </p:sp>
      <p:sp>
        <p:nvSpPr>
          <p:cNvPr id="3" name="Content Placeholder 2">
            <a:extLst>
              <a:ext uri="{FF2B5EF4-FFF2-40B4-BE49-F238E27FC236}">
                <a16:creationId xmlns:a16="http://schemas.microsoft.com/office/drawing/2014/main" id="{DCD0681D-C5E7-4238-90BE-A4A80D8DC75A}"/>
              </a:ext>
            </a:extLst>
          </p:cNvPr>
          <p:cNvSpPr>
            <a:spLocks noGrp="1"/>
          </p:cNvSpPr>
          <p:nvPr>
            <p:ph idx="1"/>
          </p:nvPr>
        </p:nvSpPr>
        <p:spPr>
          <a:xfrm>
            <a:off x="487063" y="1418492"/>
            <a:ext cx="11332901" cy="4745836"/>
          </a:xfrm>
        </p:spPr>
        <p:txBody>
          <a:bodyPr>
            <a:normAutofit/>
          </a:bodyPr>
          <a:lstStyle/>
          <a:p>
            <a:pPr algn="just"/>
            <a:r>
              <a:rPr lang="en-US" dirty="0"/>
              <a:t>Introductions</a:t>
            </a:r>
            <a:r>
              <a:rPr lang="en-US" sz="3200" dirty="0"/>
              <a:t>		</a:t>
            </a:r>
          </a:p>
          <a:p>
            <a:pPr algn="just"/>
            <a:r>
              <a:rPr lang="en-US" dirty="0"/>
              <a:t>GCRA, Programs, and the “Eligibles”</a:t>
            </a:r>
          </a:p>
          <a:p>
            <a:r>
              <a:rPr lang="en-US" dirty="0"/>
              <a:t>Questions/Break</a:t>
            </a:r>
          </a:p>
          <a:p>
            <a:r>
              <a:rPr lang="en-US" dirty="0"/>
              <a:t>The Application </a:t>
            </a:r>
            <a:endParaRPr lang="en-US" sz="4000" dirty="0">
              <a:latin typeface="Arial Black" panose="020B0A04020102020204" pitchFamily="34" charset="0"/>
              <a:cs typeface="Calibri" panose="020F0502020204030204" pitchFamily="34" charset="0"/>
            </a:endParaRPr>
          </a:p>
          <a:p>
            <a:pPr marL="0" indent="0">
              <a:buNone/>
            </a:pPr>
            <a:endParaRPr lang="en-US" dirty="0"/>
          </a:p>
          <a:p>
            <a:pPr marL="0" indent="0">
              <a:buNone/>
            </a:pPr>
            <a:r>
              <a:rPr lang="en-US" dirty="0"/>
              <a:t>Training Objectives:</a:t>
            </a:r>
          </a:p>
          <a:p>
            <a:r>
              <a:rPr lang="en-US" dirty="0"/>
              <a:t>Overview of HOME &amp; GCAHF requirements</a:t>
            </a:r>
          </a:p>
          <a:p>
            <a:r>
              <a:rPr lang="en-US" dirty="0"/>
              <a:t>Overview of the application and scoring criteria</a:t>
            </a:r>
          </a:p>
          <a:p>
            <a:r>
              <a:rPr lang="en-US" dirty="0"/>
              <a:t>Overview of Environmental Review</a:t>
            </a:r>
          </a:p>
        </p:txBody>
      </p:sp>
      <p:sp>
        <p:nvSpPr>
          <p:cNvPr id="4" name="Slide Number Placeholder 3">
            <a:extLst>
              <a:ext uri="{FF2B5EF4-FFF2-40B4-BE49-F238E27FC236}">
                <a16:creationId xmlns:a16="http://schemas.microsoft.com/office/drawing/2014/main" id="{E1715698-A585-4BB5-A554-8716243AE665}"/>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83B4A9AF-440D-3266-38B6-B0642E6BC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
        <p:nvSpPr>
          <p:cNvPr id="6" name="Right Brace 5">
            <a:extLst>
              <a:ext uri="{FF2B5EF4-FFF2-40B4-BE49-F238E27FC236}">
                <a16:creationId xmlns:a16="http://schemas.microsoft.com/office/drawing/2014/main" id="{7FD6340E-0DC8-EF36-178A-E524D550C5A9}"/>
              </a:ext>
            </a:extLst>
          </p:cNvPr>
          <p:cNvSpPr/>
          <p:nvPr/>
        </p:nvSpPr>
        <p:spPr>
          <a:xfrm>
            <a:off x="6153513" y="1477676"/>
            <a:ext cx="991519" cy="8358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Brace 6">
            <a:extLst>
              <a:ext uri="{FF2B5EF4-FFF2-40B4-BE49-F238E27FC236}">
                <a16:creationId xmlns:a16="http://schemas.microsoft.com/office/drawing/2014/main" id="{C15F270A-4ED5-F4F0-A54E-8D628971A886}"/>
              </a:ext>
            </a:extLst>
          </p:cNvPr>
          <p:cNvSpPr/>
          <p:nvPr/>
        </p:nvSpPr>
        <p:spPr>
          <a:xfrm>
            <a:off x="6153512" y="3040654"/>
            <a:ext cx="991519" cy="2974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ight Brace 7">
            <a:extLst>
              <a:ext uri="{FF2B5EF4-FFF2-40B4-BE49-F238E27FC236}">
                <a16:creationId xmlns:a16="http://schemas.microsoft.com/office/drawing/2014/main" id="{CC10D4D7-C9C3-0851-C5CB-0C687F9D3207}"/>
              </a:ext>
            </a:extLst>
          </p:cNvPr>
          <p:cNvSpPr/>
          <p:nvPr/>
        </p:nvSpPr>
        <p:spPr>
          <a:xfrm>
            <a:off x="6153511" y="2446383"/>
            <a:ext cx="991519" cy="40224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98DA4CE5-1812-454F-D934-F19D53DE5C0A}"/>
              </a:ext>
            </a:extLst>
          </p:cNvPr>
          <p:cNvSpPr txBox="1"/>
          <p:nvPr/>
        </p:nvSpPr>
        <p:spPr>
          <a:xfrm>
            <a:off x="7249099" y="1477676"/>
            <a:ext cx="1437702" cy="738664"/>
          </a:xfrm>
          <a:prstGeom prst="rect">
            <a:avLst/>
          </a:prstGeom>
          <a:noFill/>
        </p:spPr>
        <p:txBody>
          <a:bodyPr wrap="square" rtlCol="0">
            <a:spAutoFit/>
          </a:bodyPr>
          <a:lstStyle/>
          <a:p>
            <a:endParaRPr lang="en-US" dirty="0"/>
          </a:p>
          <a:p>
            <a:r>
              <a:rPr lang="en-US" sz="2400" dirty="0"/>
              <a:t>40 min. </a:t>
            </a:r>
          </a:p>
        </p:txBody>
      </p:sp>
      <p:sp>
        <p:nvSpPr>
          <p:cNvPr id="13" name="TextBox 12">
            <a:extLst>
              <a:ext uri="{FF2B5EF4-FFF2-40B4-BE49-F238E27FC236}">
                <a16:creationId xmlns:a16="http://schemas.microsoft.com/office/drawing/2014/main" id="{516AE091-B3EA-F7C7-69D3-55533699A1B6}"/>
              </a:ext>
            </a:extLst>
          </p:cNvPr>
          <p:cNvSpPr txBox="1"/>
          <p:nvPr/>
        </p:nvSpPr>
        <p:spPr>
          <a:xfrm>
            <a:off x="7249098" y="2148096"/>
            <a:ext cx="1437702" cy="738664"/>
          </a:xfrm>
          <a:prstGeom prst="rect">
            <a:avLst/>
          </a:prstGeom>
          <a:noFill/>
        </p:spPr>
        <p:txBody>
          <a:bodyPr wrap="square" rtlCol="0">
            <a:spAutoFit/>
          </a:bodyPr>
          <a:lstStyle/>
          <a:p>
            <a:endParaRPr lang="en-US" dirty="0"/>
          </a:p>
          <a:p>
            <a:r>
              <a:rPr lang="en-US" sz="2400" dirty="0"/>
              <a:t>10 min. </a:t>
            </a:r>
          </a:p>
        </p:txBody>
      </p:sp>
      <p:sp>
        <p:nvSpPr>
          <p:cNvPr id="14" name="TextBox 13">
            <a:extLst>
              <a:ext uri="{FF2B5EF4-FFF2-40B4-BE49-F238E27FC236}">
                <a16:creationId xmlns:a16="http://schemas.microsoft.com/office/drawing/2014/main" id="{A6249457-6E65-0874-6F6C-F4AA30456EC0}"/>
              </a:ext>
            </a:extLst>
          </p:cNvPr>
          <p:cNvSpPr txBox="1"/>
          <p:nvPr/>
        </p:nvSpPr>
        <p:spPr>
          <a:xfrm>
            <a:off x="7249099" y="2714419"/>
            <a:ext cx="1437702" cy="738664"/>
          </a:xfrm>
          <a:prstGeom prst="rect">
            <a:avLst/>
          </a:prstGeom>
          <a:noFill/>
        </p:spPr>
        <p:txBody>
          <a:bodyPr wrap="square" rtlCol="0">
            <a:spAutoFit/>
          </a:bodyPr>
          <a:lstStyle/>
          <a:p>
            <a:endParaRPr lang="en-US" dirty="0"/>
          </a:p>
          <a:p>
            <a:r>
              <a:rPr lang="en-US" sz="2400" dirty="0"/>
              <a:t>30 min. </a:t>
            </a:r>
          </a:p>
        </p:txBody>
      </p:sp>
    </p:spTree>
    <p:extLst>
      <p:ext uri="{BB962C8B-B14F-4D97-AF65-F5344CB8AC3E}">
        <p14:creationId xmlns:p14="http://schemas.microsoft.com/office/powerpoint/2010/main" val="32007582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EAAC7-13AA-47A5-8EDA-111AFABF89E2}"/>
              </a:ext>
            </a:extLst>
          </p:cNvPr>
          <p:cNvSpPr>
            <a:spLocks noGrp="1"/>
          </p:cNvSpPr>
          <p:nvPr>
            <p:ph type="title"/>
          </p:nvPr>
        </p:nvSpPr>
        <p:spPr>
          <a:xfrm>
            <a:off x="324184" y="223857"/>
            <a:ext cx="11029616" cy="1013800"/>
          </a:xfrm>
        </p:spPr>
        <p:txBody>
          <a:bodyPr>
            <a:normAutofit/>
          </a:bodyPr>
          <a:lstStyle/>
          <a:p>
            <a:r>
              <a:rPr lang="en-US" sz="4000" dirty="0">
                <a:solidFill>
                  <a:srgbClr val="0076B6"/>
                </a:solidFill>
                <a:latin typeface="Calibri" panose="020F0502020204030204" pitchFamily="34" charset="0"/>
                <a:cs typeface="Calibri" panose="020F0502020204030204" pitchFamily="34" charset="0"/>
              </a:rPr>
              <a:t>Developer Experience &amp; Capacity</a:t>
            </a:r>
          </a:p>
        </p:txBody>
      </p:sp>
      <p:graphicFrame>
        <p:nvGraphicFramePr>
          <p:cNvPr id="5" name="Content Placeholder 2">
            <a:extLst>
              <a:ext uri="{FF2B5EF4-FFF2-40B4-BE49-F238E27FC236}">
                <a16:creationId xmlns:a16="http://schemas.microsoft.com/office/drawing/2014/main" id="{8723A5B5-D7D7-4832-BAE1-35A3070C371A}"/>
              </a:ext>
            </a:extLst>
          </p:cNvPr>
          <p:cNvGraphicFramePr>
            <a:graphicFrameLocks noGrp="1"/>
          </p:cNvGraphicFramePr>
          <p:nvPr>
            <p:ph idx="1"/>
            <p:extLst>
              <p:ext uri="{D42A27DB-BD31-4B8C-83A1-F6EECF244321}">
                <p14:modId xmlns:p14="http://schemas.microsoft.com/office/powerpoint/2010/main" val="2964406726"/>
              </p:ext>
            </p:extLst>
          </p:nvPr>
        </p:nvGraphicFramePr>
        <p:xfrm>
          <a:off x="580691" y="1696597"/>
          <a:ext cx="11029950" cy="3161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FA01672-DCF8-4C61-BA79-4CEE79E8F0FC}"/>
              </a:ext>
            </a:extLst>
          </p:cNvPr>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4" name="Picture 3" descr="A picture containing text, clipart&#10;&#10;Description automatically generated">
            <a:extLst>
              <a:ext uri="{FF2B5EF4-FFF2-40B4-BE49-F238E27FC236}">
                <a16:creationId xmlns:a16="http://schemas.microsoft.com/office/drawing/2014/main" id="{9DB4B32F-6240-8FD3-11B8-AF82A897C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13728237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8E66-0F65-4937-9DEB-9BE412904DCE}"/>
              </a:ext>
            </a:extLst>
          </p:cNvPr>
          <p:cNvSpPr>
            <a:spLocks noGrp="1"/>
          </p:cNvSpPr>
          <p:nvPr>
            <p:ph type="title"/>
          </p:nvPr>
        </p:nvSpPr>
        <p:spPr>
          <a:xfrm>
            <a:off x="305769" y="328609"/>
            <a:ext cx="8033999" cy="1268837"/>
          </a:xfrm>
        </p:spPr>
        <p:txBody>
          <a:bodyPr anchor="t">
            <a:normAutofit fontScale="90000"/>
          </a:bodyPr>
          <a:lstStyle/>
          <a:p>
            <a:r>
              <a:rPr lang="en-US" dirty="0">
                <a:solidFill>
                  <a:srgbClr val="0076B6"/>
                </a:solidFill>
                <a:latin typeface="Calibri" panose="020F0502020204030204" pitchFamily="34" charset="0"/>
                <a:cs typeface="Calibri" panose="020F0502020204030204" pitchFamily="34" charset="0"/>
              </a:rPr>
              <a:t>Cost/Profit Reasonableness &amp; Financial Feasibility</a:t>
            </a:r>
          </a:p>
          <a:p>
            <a:endParaRPr lang="en-US" sz="4000" dirty="0">
              <a:solidFill>
                <a:schemeClr val="accent2"/>
              </a:solidFill>
            </a:endParaRPr>
          </a:p>
        </p:txBody>
      </p:sp>
      <p:sp>
        <p:nvSpPr>
          <p:cNvPr id="3" name="Content Placeholder 2">
            <a:extLst>
              <a:ext uri="{FF2B5EF4-FFF2-40B4-BE49-F238E27FC236}">
                <a16:creationId xmlns:a16="http://schemas.microsoft.com/office/drawing/2014/main" id="{3FE69964-1572-445F-A4BB-BB21651582F2}"/>
              </a:ext>
            </a:extLst>
          </p:cNvPr>
          <p:cNvSpPr>
            <a:spLocks noGrp="1"/>
          </p:cNvSpPr>
          <p:nvPr>
            <p:ph idx="1"/>
          </p:nvPr>
        </p:nvSpPr>
        <p:spPr>
          <a:xfrm>
            <a:off x="385590" y="1926056"/>
            <a:ext cx="11489084" cy="3903331"/>
          </a:xfrm>
          <a:ln w="57150">
            <a:noFill/>
          </a:ln>
        </p:spPr>
        <p:txBody>
          <a:bodyPr anchor="t">
            <a:normAutofit/>
          </a:bodyPr>
          <a:lstStyle/>
          <a:p>
            <a:pPr marL="305435" indent="-305435">
              <a:spcAft>
                <a:spcPts val="0"/>
              </a:spcAft>
              <a:buFont typeface="Wingdings,Sans-Serif" panose="05020102010507070707" pitchFamily="18" charset="2"/>
              <a:buChar char="q"/>
            </a:pPr>
            <a:r>
              <a:rPr lang="en-US" dirty="0">
                <a:solidFill>
                  <a:schemeClr val="bg1"/>
                </a:solidFill>
                <a:ea typeface="+mn-lt"/>
                <a:cs typeface="+mn-lt"/>
              </a:rPr>
              <a:t>Cost comparable to similar projects in the same geographic area</a:t>
            </a:r>
          </a:p>
          <a:p>
            <a:pPr marL="305435" indent="-305435">
              <a:spcAft>
                <a:spcPts val="0"/>
              </a:spcAft>
              <a:buFont typeface="Wingdings,Sans-Serif" panose="05020102010507070707" pitchFamily="18" charset="2"/>
              <a:buChar char="q"/>
            </a:pPr>
            <a:r>
              <a:rPr lang="en-US" dirty="0">
                <a:solidFill>
                  <a:schemeClr val="bg1"/>
                </a:solidFill>
                <a:ea typeface="+mn-lt"/>
                <a:cs typeface="+mn-lt"/>
              </a:rPr>
              <a:t>Reasonable rents within affordability guidelines</a:t>
            </a:r>
          </a:p>
          <a:p>
            <a:pPr marL="305435" indent="-305435">
              <a:spcAft>
                <a:spcPts val="0"/>
              </a:spcAft>
              <a:buFont typeface="Wingdings,Sans-Serif" panose="05020102010507070707" pitchFamily="18" charset="2"/>
              <a:buChar char="q"/>
            </a:pPr>
            <a:r>
              <a:rPr lang="en-US" dirty="0">
                <a:solidFill>
                  <a:schemeClr val="bg1"/>
                </a:solidFill>
                <a:ea typeface="+mn-lt"/>
                <a:cs typeface="+mn-lt"/>
              </a:rPr>
              <a:t>Adequate funding and project’s ability to pay debt service over the affordability period.</a:t>
            </a:r>
          </a:p>
          <a:p>
            <a:pPr marL="305435" indent="-305435">
              <a:spcAft>
                <a:spcPts val="0"/>
              </a:spcAft>
              <a:buFont typeface="Wingdings,Sans-Serif" panose="05020102010507070707" pitchFamily="18" charset="2"/>
              <a:buChar char="q"/>
            </a:pPr>
            <a:r>
              <a:rPr lang="en-US" dirty="0">
                <a:solidFill>
                  <a:schemeClr val="bg1"/>
                </a:solidFill>
                <a:ea typeface="+mn-lt"/>
                <a:cs typeface="+mn-lt"/>
              </a:rPr>
              <a:t>Minimum DCR of 1.15 (Rental units)</a:t>
            </a:r>
          </a:p>
          <a:p>
            <a:pPr marL="305435" indent="-305435">
              <a:spcAft>
                <a:spcPts val="0"/>
              </a:spcAft>
              <a:buFont typeface="Wingdings,Sans-Serif" panose="05020102010507070707" pitchFamily="18" charset="2"/>
              <a:buChar char="q"/>
            </a:pPr>
            <a:r>
              <a:rPr lang="en-US" dirty="0">
                <a:solidFill>
                  <a:schemeClr val="bg1"/>
                </a:solidFill>
                <a:ea typeface="+mn-lt"/>
                <a:cs typeface="+mn-lt"/>
              </a:rPr>
              <a:t>Funding Leverage</a:t>
            </a:r>
          </a:p>
          <a:p>
            <a:pPr marL="305435" indent="-305435">
              <a:spcAft>
                <a:spcPts val="0"/>
              </a:spcAft>
              <a:buFont typeface="Wingdings,Sans-Serif" panose="05020102010507070707" pitchFamily="18" charset="2"/>
              <a:buChar char="q"/>
            </a:pPr>
            <a:r>
              <a:rPr lang="en-US" dirty="0">
                <a:solidFill>
                  <a:schemeClr val="bg1"/>
                </a:solidFill>
                <a:ea typeface="+mn-lt"/>
                <a:cs typeface="+mn-lt"/>
              </a:rPr>
              <a:t>Developer fee less than 15% of TDC</a:t>
            </a:r>
          </a:p>
          <a:p>
            <a:pPr marL="305435" indent="-305435">
              <a:spcAft>
                <a:spcPts val="0"/>
              </a:spcAft>
              <a:buFont typeface="Wingdings,Sans-Serif" panose="05020102010507070707" pitchFamily="18" charset="2"/>
              <a:buChar char="q"/>
            </a:pPr>
            <a:endParaRPr lang="en-US" sz="2000" dirty="0">
              <a:ea typeface="+mn-lt"/>
              <a:cs typeface="+mn-lt"/>
            </a:endParaRPr>
          </a:p>
          <a:p>
            <a:pPr marL="305435" indent="-305435"/>
            <a:endParaRPr lang="en-US" sz="2000" dirty="0"/>
          </a:p>
        </p:txBody>
      </p:sp>
      <p:sp>
        <p:nvSpPr>
          <p:cNvPr id="4" name="Slide Number Placeholder 3">
            <a:extLst>
              <a:ext uri="{FF2B5EF4-FFF2-40B4-BE49-F238E27FC236}">
                <a16:creationId xmlns:a16="http://schemas.microsoft.com/office/drawing/2014/main" id="{8720F0EB-8294-4062-A4F2-6413BD8D8F29}"/>
              </a:ext>
            </a:extLst>
          </p:cNvPr>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1B83F3EF-E897-EE5F-1E8A-C1DB0B45D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3304334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4A53-B4E2-4B3A-96EB-A860DF87782B}"/>
              </a:ext>
            </a:extLst>
          </p:cNvPr>
          <p:cNvSpPr>
            <a:spLocks noGrp="1"/>
          </p:cNvSpPr>
          <p:nvPr>
            <p:ph type="title"/>
          </p:nvPr>
        </p:nvSpPr>
        <p:spPr>
          <a:xfrm>
            <a:off x="294753" y="427761"/>
            <a:ext cx="5120255" cy="861213"/>
          </a:xfrm>
        </p:spPr>
        <p:txBody>
          <a:bodyPr anchor="t">
            <a:normAutofit/>
          </a:bodyPr>
          <a:lstStyle/>
          <a:p>
            <a:r>
              <a:rPr lang="en-US" sz="4000" dirty="0">
                <a:solidFill>
                  <a:srgbClr val="0076B6"/>
                </a:solidFill>
                <a:latin typeface="Calibri" panose="020F0502020204030204" pitchFamily="34" charset="0"/>
                <a:cs typeface="Calibri" panose="020F0502020204030204" pitchFamily="34" charset="0"/>
              </a:rPr>
              <a:t>Funding Commitments </a:t>
            </a:r>
          </a:p>
          <a:p>
            <a:endParaRPr lang="en-US" sz="4000" dirty="0">
              <a:solidFill>
                <a:schemeClr val="accent2"/>
              </a:solidFill>
            </a:endParaRPr>
          </a:p>
        </p:txBody>
      </p:sp>
      <p:sp>
        <p:nvSpPr>
          <p:cNvPr id="3" name="Content Placeholder 2">
            <a:extLst>
              <a:ext uri="{FF2B5EF4-FFF2-40B4-BE49-F238E27FC236}">
                <a16:creationId xmlns:a16="http://schemas.microsoft.com/office/drawing/2014/main" id="{A7EA033C-C85D-4241-971A-7502E7876A21}"/>
              </a:ext>
            </a:extLst>
          </p:cNvPr>
          <p:cNvSpPr>
            <a:spLocks noGrp="1"/>
          </p:cNvSpPr>
          <p:nvPr>
            <p:ph idx="1"/>
          </p:nvPr>
        </p:nvSpPr>
        <p:spPr>
          <a:xfrm>
            <a:off x="385590" y="1477334"/>
            <a:ext cx="10825205" cy="3903331"/>
          </a:xfrm>
          <a:ln w="57150">
            <a:noFill/>
          </a:ln>
        </p:spPr>
        <p:txBody>
          <a:bodyPr anchor="t">
            <a:normAutofit/>
          </a:bodyPr>
          <a:lstStyle/>
          <a:p>
            <a:pPr marL="305435" indent="-305435">
              <a:spcAft>
                <a:spcPts val="0"/>
              </a:spcAft>
              <a:buFont typeface="Wingdings,Sans-Serif" panose="05020102010507070707" pitchFamily="18" charset="2"/>
              <a:buChar char="q"/>
            </a:pPr>
            <a:r>
              <a:rPr lang="en-US" sz="2000" dirty="0">
                <a:ea typeface="+mn-lt"/>
                <a:cs typeface="+mn-lt"/>
              </a:rPr>
              <a:t>Comparable procurements</a:t>
            </a:r>
          </a:p>
          <a:p>
            <a:pPr marL="305435" indent="-305435">
              <a:spcAft>
                <a:spcPts val="0"/>
              </a:spcAft>
              <a:buFont typeface="Wingdings,Sans-Serif" panose="05020102010507070707" pitchFamily="18" charset="2"/>
              <a:buChar char="q"/>
            </a:pPr>
            <a:r>
              <a:rPr lang="en-US" dirty="0">
                <a:solidFill>
                  <a:schemeClr val="bg1"/>
                </a:solidFill>
                <a:ea typeface="+mn-lt"/>
                <a:cs typeface="+mn-lt"/>
              </a:rPr>
              <a:t>Bidding</a:t>
            </a:r>
          </a:p>
          <a:p>
            <a:pPr marL="305435" indent="-305435">
              <a:spcAft>
                <a:spcPts val="0"/>
              </a:spcAft>
              <a:buFont typeface="Wingdings,Sans-Serif" panose="05020102010507070707" pitchFamily="18" charset="2"/>
              <a:buChar char="q"/>
            </a:pPr>
            <a:r>
              <a:rPr lang="en-US" dirty="0">
                <a:solidFill>
                  <a:schemeClr val="bg1"/>
                </a:solidFill>
                <a:ea typeface="+mn-lt"/>
                <a:cs typeface="+mn-lt"/>
              </a:rPr>
              <a:t>Commitment to what entity</a:t>
            </a:r>
          </a:p>
          <a:p>
            <a:pPr marL="305435" indent="-305435">
              <a:spcAft>
                <a:spcPts val="0"/>
              </a:spcAft>
              <a:buFont typeface="Wingdings,Sans-Serif" panose="05020102010507070707" pitchFamily="18" charset="2"/>
              <a:buChar char="q"/>
            </a:pPr>
            <a:r>
              <a:rPr lang="en-US" dirty="0">
                <a:solidFill>
                  <a:schemeClr val="bg1"/>
                </a:solidFill>
                <a:ea typeface="+mn-lt"/>
                <a:cs typeface="+mn-lt"/>
              </a:rPr>
              <a:t>Firmness of commitment and terms &amp; conditions</a:t>
            </a:r>
          </a:p>
          <a:p>
            <a:pPr marL="305435" indent="-305435">
              <a:spcAft>
                <a:spcPts val="0"/>
              </a:spcAft>
              <a:buFont typeface="Wingdings,Sans-Serif" panose="05020102010507070707" pitchFamily="18" charset="2"/>
              <a:buChar char="q"/>
            </a:pPr>
            <a:r>
              <a:rPr lang="en-US" dirty="0">
                <a:solidFill>
                  <a:schemeClr val="bg1"/>
                </a:solidFill>
                <a:ea typeface="+mn-lt"/>
                <a:cs typeface="+mn-lt"/>
              </a:rPr>
              <a:t>Timing of disbursement</a:t>
            </a:r>
          </a:p>
          <a:p>
            <a:pPr marL="305435" indent="-305435">
              <a:spcAft>
                <a:spcPts val="0"/>
              </a:spcAft>
              <a:buFont typeface="Wingdings,Sans-Serif" panose="05020102010507070707" pitchFamily="18" charset="2"/>
              <a:buChar char="q"/>
            </a:pPr>
            <a:r>
              <a:rPr lang="en-US" dirty="0">
                <a:solidFill>
                  <a:schemeClr val="bg1"/>
                </a:solidFill>
                <a:ea typeface="+mn-lt"/>
                <a:cs typeface="+mn-lt"/>
              </a:rPr>
              <a:t>Strength of funding participants or other sources</a:t>
            </a:r>
          </a:p>
          <a:p>
            <a:pPr marL="305435" indent="-305435"/>
            <a:endParaRPr lang="en-US" sz="2000" dirty="0"/>
          </a:p>
        </p:txBody>
      </p:sp>
      <p:sp>
        <p:nvSpPr>
          <p:cNvPr id="4" name="Slide Number Placeholder 3">
            <a:extLst>
              <a:ext uri="{FF2B5EF4-FFF2-40B4-BE49-F238E27FC236}">
                <a16:creationId xmlns:a16="http://schemas.microsoft.com/office/drawing/2014/main" id="{47843639-EF74-44AB-8DF8-F4C687B2C2EF}"/>
              </a:ext>
            </a:extLst>
          </p:cNvPr>
          <p:cNvSpPr>
            <a:spLocks noGrp="1"/>
          </p:cNvSpPr>
          <p:nvPr>
            <p:ph type="sldNum" sz="quarter" idx="12"/>
          </p:nvPr>
        </p:nvSpPr>
        <p:spPr/>
        <p:txBody>
          <a:bodyPr/>
          <a:lstStyle/>
          <a:p>
            <a:fld id="{D57F1E4F-1CFF-5643-939E-217C01CDF565}" type="slidenum">
              <a:rPr lang="en-US" smtClean="0"/>
              <a:pPr/>
              <a:t>32</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E092F445-6523-F040-2B48-303A54FE7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17793986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57169-70D1-478E-BD7C-07BDCF0D8A0D}"/>
              </a:ext>
            </a:extLst>
          </p:cNvPr>
          <p:cNvSpPr>
            <a:spLocks noGrp="1"/>
          </p:cNvSpPr>
          <p:nvPr>
            <p:ph type="title"/>
          </p:nvPr>
        </p:nvSpPr>
        <p:spPr>
          <a:xfrm>
            <a:off x="497370" y="176287"/>
            <a:ext cx="6174575" cy="1195314"/>
          </a:xfrm>
        </p:spPr>
        <p:txBody>
          <a:bodyPr anchor="ctr">
            <a:normAutofit/>
          </a:bodyPr>
          <a:lstStyle/>
          <a:p>
            <a:r>
              <a:rPr lang="en-US" sz="4000" dirty="0">
                <a:solidFill>
                  <a:srgbClr val="0076B6"/>
                </a:solidFill>
                <a:latin typeface="Calibri" panose="020F0502020204030204" pitchFamily="34" charset="0"/>
                <a:cs typeface="Calibri" panose="020F0502020204030204" pitchFamily="34" charset="0"/>
              </a:rPr>
              <a:t>Readiness to Proceed</a:t>
            </a:r>
          </a:p>
        </p:txBody>
      </p:sp>
      <p:sp>
        <p:nvSpPr>
          <p:cNvPr id="3" name="Content Placeholder 2">
            <a:extLst>
              <a:ext uri="{FF2B5EF4-FFF2-40B4-BE49-F238E27FC236}">
                <a16:creationId xmlns:a16="http://schemas.microsoft.com/office/drawing/2014/main" id="{779D9957-65CD-4578-9209-8B589473C6A2}"/>
              </a:ext>
            </a:extLst>
          </p:cNvPr>
          <p:cNvSpPr>
            <a:spLocks noGrp="1"/>
          </p:cNvSpPr>
          <p:nvPr>
            <p:ph idx="1"/>
          </p:nvPr>
        </p:nvSpPr>
        <p:spPr>
          <a:xfrm>
            <a:off x="497370" y="1353638"/>
            <a:ext cx="11289622" cy="4825409"/>
          </a:xfrm>
          <a:ln w="57150">
            <a:noFill/>
          </a:ln>
        </p:spPr>
        <p:txBody>
          <a:bodyPr anchor="ctr">
            <a:normAutofit/>
          </a:bodyPr>
          <a:lstStyle/>
          <a:p>
            <a:pPr marL="305435" indent="-305435">
              <a:spcAft>
                <a:spcPts val="0"/>
              </a:spcAft>
            </a:pPr>
            <a:r>
              <a:rPr lang="en-US" dirty="0">
                <a:ea typeface="+mn-lt"/>
                <a:cs typeface="+mn-lt"/>
              </a:rPr>
              <a:t>Timelines must be realistic and achievable</a:t>
            </a:r>
          </a:p>
          <a:p>
            <a:pPr marL="305435" indent="-305435">
              <a:spcAft>
                <a:spcPts val="0"/>
              </a:spcAft>
            </a:pPr>
            <a:r>
              <a:rPr lang="en-US" dirty="0">
                <a:ea typeface="+mn-lt"/>
                <a:cs typeface="+mn-lt"/>
              </a:rPr>
              <a:t>Describe dates:</a:t>
            </a:r>
          </a:p>
          <a:p>
            <a:pPr marL="629920" lvl="1" indent="-305435">
              <a:spcAft>
                <a:spcPts val="0"/>
              </a:spcAft>
            </a:pPr>
            <a:r>
              <a:rPr lang="en-US" sz="2800" dirty="0">
                <a:ea typeface="+mn-lt"/>
                <a:cs typeface="+mn-lt"/>
              </a:rPr>
              <a:t>Funding commitments</a:t>
            </a:r>
          </a:p>
          <a:p>
            <a:pPr marL="629920" lvl="1" indent="-305435">
              <a:spcAft>
                <a:spcPts val="0"/>
              </a:spcAft>
            </a:pPr>
            <a:r>
              <a:rPr lang="en-US" sz="2800" dirty="0">
                <a:ea typeface="+mn-lt"/>
                <a:cs typeface="+mn-lt"/>
              </a:rPr>
              <a:t>Closing dates</a:t>
            </a:r>
          </a:p>
          <a:p>
            <a:pPr marL="629920" lvl="1" indent="-305435">
              <a:spcAft>
                <a:spcPts val="0"/>
              </a:spcAft>
            </a:pPr>
            <a:r>
              <a:rPr lang="en-US" sz="2800" dirty="0">
                <a:ea typeface="+mn-lt"/>
                <a:cs typeface="+mn-lt"/>
              </a:rPr>
              <a:t>Construction start-up and completion</a:t>
            </a:r>
          </a:p>
          <a:p>
            <a:pPr marL="629920" lvl="1" indent="-305435">
              <a:spcAft>
                <a:spcPts val="0"/>
              </a:spcAft>
            </a:pPr>
            <a:r>
              <a:rPr lang="en-US" sz="2800" dirty="0">
                <a:ea typeface="+mn-lt"/>
                <a:cs typeface="+mn-lt"/>
              </a:rPr>
              <a:t>Occupancy</a:t>
            </a:r>
          </a:p>
          <a:p>
            <a:pPr marL="305435" indent="-305435">
              <a:spcAft>
                <a:spcPts val="0"/>
              </a:spcAft>
            </a:pPr>
            <a:r>
              <a:rPr lang="en-US" dirty="0">
                <a:ea typeface="+mn-lt"/>
                <a:cs typeface="+mn-lt"/>
              </a:rPr>
              <a:t>All projects must start within 12 months of award notice.</a:t>
            </a:r>
          </a:p>
          <a:p>
            <a:pPr marL="305435" indent="-305435">
              <a:spcAft>
                <a:spcPts val="0"/>
              </a:spcAft>
            </a:pPr>
            <a:r>
              <a:rPr lang="en-US" dirty="0">
                <a:ea typeface="+mn-lt"/>
                <a:cs typeface="+mn-lt"/>
              </a:rPr>
              <a:t>Homebuyer units must be sold within 9 months of construction completion</a:t>
            </a:r>
          </a:p>
          <a:p>
            <a:pPr marL="305435" indent="-305435">
              <a:spcAft>
                <a:spcPts val="0"/>
              </a:spcAft>
            </a:pPr>
            <a:r>
              <a:rPr lang="en-US" dirty="0">
                <a:ea typeface="+mn-lt"/>
                <a:cs typeface="+mn-lt"/>
              </a:rPr>
              <a:t>Rental units must be occupied within 24 months completion.</a:t>
            </a:r>
          </a:p>
          <a:p>
            <a:pPr marL="305435" indent="-305435"/>
            <a:endParaRPr lang="en-US" sz="2000" dirty="0">
              <a:solidFill>
                <a:schemeClr val="accent2">
                  <a:lumMod val="50000"/>
                </a:schemeClr>
              </a:solidFill>
            </a:endParaRPr>
          </a:p>
        </p:txBody>
      </p:sp>
      <p:sp>
        <p:nvSpPr>
          <p:cNvPr id="4" name="Slide Number Placeholder 3">
            <a:extLst>
              <a:ext uri="{FF2B5EF4-FFF2-40B4-BE49-F238E27FC236}">
                <a16:creationId xmlns:a16="http://schemas.microsoft.com/office/drawing/2014/main" id="{425469F6-DABA-4BC8-A158-4D9A1D3BFA02}"/>
              </a:ext>
            </a:extLst>
          </p:cNvPr>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C0E5BAA3-85E2-BD8A-D8CC-A829818F5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8317236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D508D-67C5-4966-A0EE-7A4DE1F48852}"/>
              </a:ext>
            </a:extLst>
          </p:cNvPr>
          <p:cNvSpPr>
            <a:spLocks noGrp="1"/>
          </p:cNvSpPr>
          <p:nvPr>
            <p:ph type="title"/>
          </p:nvPr>
        </p:nvSpPr>
        <p:spPr>
          <a:xfrm>
            <a:off x="426711" y="365130"/>
            <a:ext cx="6137564" cy="754943"/>
          </a:xfrm>
        </p:spPr>
        <p:txBody>
          <a:bodyPr>
            <a:normAutofit/>
          </a:bodyPr>
          <a:lstStyle/>
          <a:p>
            <a:r>
              <a:rPr lang="en-US" sz="4000" dirty="0">
                <a:solidFill>
                  <a:srgbClr val="0076B6"/>
                </a:solidFill>
                <a:latin typeface="Calibri" panose="020F0502020204030204" pitchFamily="34" charset="0"/>
                <a:cs typeface="Calibri" panose="020F0502020204030204" pitchFamily="34" charset="0"/>
              </a:rPr>
              <a:t>Submission Requirements </a:t>
            </a:r>
          </a:p>
        </p:txBody>
      </p:sp>
      <p:sp>
        <p:nvSpPr>
          <p:cNvPr id="3" name="Content Placeholder 2">
            <a:extLst>
              <a:ext uri="{FF2B5EF4-FFF2-40B4-BE49-F238E27FC236}">
                <a16:creationId xmlns:a16="http://schemas.microsoft.com/office/drawing/2014/main" id="{0907C6F4-A836-4BE9-B8DE-904D8F4A2648}"/>
              </a:ext>
            </a:extLst>
          </p:cNvPr>
          <p:cNvSpPr>
            <a:spLocks noGrp="1"/>
          </p:cNvSpPr>
          <p:nvPr>
            <p:ph idx="1"/>
          </p:nvPr>
        </p:nvSpPr>
        <p:spPr/>
        <p:txBody>
          <a:bodyPr>
            <a:normAutofit/>
          </a:bodyPr>
          <a:lstStyle/>
          <a:p>
            <a:pPr algn="l"/>
            <a:endParaRPr lang="en-US" sz="2400" b="1" i="0" u="none" strike="noStrike" baseline="0" dirty="0">
              <a:solidFill>
                <a:srgbClr val="000000"/>
              </a:solidFill>
              <a:latin typeface="Gadugi" panose="020B0502040204020203" pitchFamily="34" charset="0"/>
            </a:endParaRPr>
          </a:p>
          <a:p>
            <a:r>
              <a:rPr lang="en-US" b="1" i="0" u="none" strike="noStrike" baseline="0" dirty="0">
                <a:solidFill>
                  <a:srgbClr val="000000"/>
                </a:solidFill>
              </a:rPr>
              <a:t>Application Due Date – February 8, 2024</a:t>
            </a:r>
          </a:p>
          <a:p>
            <a:endParaRPr lang="en-US" dirty="0">
              <a:solidFill>
                <a:srgbClr val="000000"/>
              </a:solidFill>
            </a:endParaRPr>
          </a:p>
          <a:p>
            <a:r>
              <a:rPr lang="en-US" b="0" i="0" u="none" strike="noStrike" baseline="0" dirty="0">
                <a:solidFill>
                  <a:srgbClr val="000000"/>
                </a:solidFill>
              </a:rPr>
              <a:t> One (1) full electronic version with all required attachments, submitted via OneDrive. </a:t>
            </a:r>
          </a:p>
          <a:p>
            <a:r>
              <a:rPr lang="en-US" i="0" u="none" strike="noStrike" baseline="0" dirty="0"/>
              <a:t>Email Jose Reynoso at </a:t>
            </a:r>
            <a:r>
              <a:rPr lang="en-US" b="1" i="0" u="none" strike="noStrike" baseline="0" dirty="0">
                <a:solidFill>
                  <a:srgbClr val="0000FF"/>
                </a:solidFill>
              </a:rPr>
              <a:t>jreynoso@gcra-sc.org </a:t>
            </a:r>
            <a:r>
              <a:rPr lang="en-US" i="0" u="none" strike="noStrike" baseline="0" dirty="0"/>
              <a:t>for the OneDrive Link before </a:t>
            </a:r>
            <a:r>
              <a:rPr lang="en-US" b="1" i="0" u="none" strike="noStrike" baseline="0" dirty="0">
                <a:solidFill>
                  <a:srgbClr val="0000FF"/>
                </a:solidFill>
              </a:rPr>
              <a:t>on or before February 7, 2024 by 5pm.</a:t>
            </a:r>
            <a:endParaRPr lang="en-US" b="1" dirty="0">
              <a:solidFill>
                <a:srgbClr val="006FC0"/>
              </a:solidFill>
            </a:endParaRPr>
          </a:p>
        </p:txBody>
      </p:sp>
      <p:sp>
        <p:nvSpPr>
          <p:cNvPr id="4" name="Slide Number Placeholder 3">
            <a:extLst>
              <a:ext uri="{FF2B5EF4-FFF2-40B4-BE49-F238E27FC236}">
                <a16:creationId xmlns:a16="http://schemas.microsoft.com/office/drawing/2014/main" id="{3EA7847E-3126-443D-8118-45D0874AE4E4}"/>
              </a:ext>
            </a:extLst>
          </p:cNvPr>
          <p:cNvSpPr>
            <a:spLocks noGrp="1"/>
          </p:cNvSpPr>
          <p:nvPr>
            <p:ph type="sldNum" sz="quarter" idx="12"/>
          </p:nvPr>
        </p:nvSpPr>
        <p:spPr/>
        <p:txBody>
          <a:bodyPr/>
          <a:lstStyle/>
          <a:p>
            <a:fld id="{D57F1E4F-1CFF-5643-939E-217C01CDF565}" type="slidenum">
              <a:rPr lang="en-US" smtClean="0"/>
              <a:pPr/>
              <a:t>34</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3761F85C-DC10-02AF-F34F-4F34A7A9A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9020719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5414-B99D-4C45-A90F-1EF7738A74FD}"/>
              </a:ext>
            </a:extLst>
          </p:cNvPr>
          <p:cNvSpPr>
            <a:spLocks noGrp="1"/>
          </p:cNvSpPr>
          <p:nvPr>
            <p:ph type="title"/>
          </p:nvPr>
        </p:nvSpPr>
        <p:spPr/>
        <p:txBody>
          <a:bodyPr>
            <a:normAutofit fontScale="90000"/>
          </a:bodyPr>
          <a:lstStyle/>
          <a:p>
            <a:r>
              <a:rPr lang="en-US" dirty="0">
                <a:solidFill>
                  <a:srgbClr val="FFFEFF"/>
                </a:solidFill>
              </a:rPr>
              <a:t>Housing Development FUNDs – HOME and GCAHF</a:t>
            </a:r>
            <a:br>
              <a:rPr lang="en-US" dirty="0">
                <a:solidFill>
                  <a:srgbClr val="FFFEFF"/>
                </a:solidFill>
              </a:rPr>
            </a:br>
            <a:r>
              <a:rPr lang="en-US" dirty="0">
                <a:solidFill>
                  <a:srgbClr val="FFFEFF"/>
                </a:solidFill>
              </a:rPr>
              <a:t>Selection process and Timeframe</a:t>
            </a:r>
          </a:p>
        </p:txBody>
      </p:sp>
      <p:graphicFrame>
        <p:nvGraphicFramePr>
          <p:cNvPr id="5" name="Content Placeholder 2">
            <a:extLst>
              <a:ext uri="{FF2B5EF4-FFF2-40B4-BE49-F238E27FC236}">
                <a16:creationId xmlns:a16="http://schemas.microsoft.com/office/drawing/2014/main" id="{481DD1F3-1B0E-4434-B5C5-74FEBD4372F3}"/>
              </a:ext>
            </a:extLst>
          </p:cNvPr>
          <p:cNvGraphicFramePr>
            <a:graphicFrameLocks noGrp="1"/>
          </p:cNvGraphicFramePr>
          <p:nvPr>
            <p:ph idx="1"/>
            <p:extLst>
              <p:ext uri="{D42A27DB-BD31-4B8C-83A1-F6EECF244321}">
                <p14:modId xmlns:p14="http://schemas.microsoft.com/office/powerpoint/2010/main" val="379114122"/>
              </p:ext>
            </p:extLst>
          </p:nvPr>
        </p:nvGraphicFramePr>
        <p:xfrm>
          <a:off x="580858" y="1112108"/>
          <a:ext cx="11029950" cy="38305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a:extLst>
              <a:ext uri="{FF2B5EF4-FFF2-40B4-BE49-F238E27FC236}">
                <a16:creationId xmlns:a16="http://schemas.microsoft.com/office/drawing/2014/main" id="{ECD3A22B-C974-4272-BB05-C14F7207503E}"/>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
        <p:nvSpPr>
          <p:cNvPr id="6" name="TextBox 5">
            <a:extLst>
              <a:ext uri="{FF2B5EF4-FFF2-40B4-BE49-F238E27FC236}">
                <a16:creationId xmlns:a16="http://schemas.microsoft.com/office/drawing/2014/main" id="{ADF6FCA7-E3EE-4AAC-9C96-B1E1DCD3BF71}"/>
              </a:ext>
            </a:extLst>
          </p:cNvPr>
          <p:cNvSpPr txBox="1"/>
          <p:nvPr/>
        </p:nvSpPr>
        <p:spPr>
          <a:xfrm>
            <a:off x="3760406" y="4942703"/>
            <a:ext cx="5797485" cy="1661993"/>
          </a:xfrm>
          <a:prstGeom prst="rect">
            <a:avLst/>
          </a:prstGeom>
          <a:noFill/>
        </p:spPr>
        <p:txBody>
          <a:bodyPr wrap="none" rtlCol="0">
            <a:spAutoFit/>
          </a:bodyPr>
          <a:lstStyle/>
          <a:p>
            <a:pPr marL="320040" lvl="1">
              <a:spcAft>
                <a:spcPts val="0"/>
              </a:spcAft>
            </a:pPr>
            <a:r>
              <a:rPr lang="en-US" sz="1400" b="1" dirty="0">
                <a:solidFill>
                  <a:schemeClr val="bg2">
                    <a:lumMod val="25000"/>
                  </a:schemeClr>
                </a:solidFill>
                <a:ea typeface="+mn-lt"/>
                <a:cs typeface="+mn-lt"/>
              </a:rPr>
              <a:t>*</a:t>
            </a:r>
            <a:r>
              <a:rPr lang="en-US" sz="1400" dirty="0">
                <a:solidFill>
                  <a:schemeClr val="bg2">
                    <a:lumMod val="25000"/>
                  </a:schemeClr>
                </a:solidFill>
                <a:ea typeface="+mn-lt"/>
                <a:cs typeface="+mn-lt"/>
              </a:rPr>
              <a:t>Applicants Documents</a:t>
            </a:r>
          </a:p>
          <a:p>
            <a:pPr marL="960120" lvl="2" indent="-182880">
              <a:buFont typeface="Wingdings,Sans-Serif" panose="05020102010507070707" pitchFamily="18" charset="2"/>
              <a:buChar char="§"/>
            </a:pPr>
            <a:r>
              <a:rPr lang="en-US" sz="1400" dirty="0">
                <a:solidFill>
                  <a:schemeClr val="bg2">
                    <a:lumMod val="25000"/>
                  </a:schemeClr>
                </a:solidFill>
                <a:ea typeface="+mn-lt"/>
                <a:cs typeface="+mn-lt"/>
              </a:rPr>
              <a:t>Commitment of other funding sources</a:t>
            </a:r>
          </a:p>
          <a:p>
            <a:pPr marL="960120" lvl="2" indent="-182880">
              <a:buFont typeface="Wingdings,Sans-Serif" panose="05020102010507070707" pitchFamily="18" charset="2"/>
              <a:buChar char="§"/>
            </a:pPr>
            <a:r>
              <a:rPr lang="en-US" sz="1400" dirty="0">
                <a:solidFill>
                  <a:schemeClr val="bg2">
                    <a:lumMod val="25000"/>
                  </a:schemeClr>
                </a:solidFill>
                <a:ea typeface="+mn-lt"/>
                <a:cs typeface="+mn-lt"/>
              </a:rPr>
              <a:t>Updated development budget </a:t>
            </a:r>
          </a:p>
          <a:p>
            <a:pPr marL="960120" lvl="2" indent="-182880">
              <a:buFont typeface="Wingdings,Sans-Serif" panose="05020102010507070707" pitchFamily="18" charset="2"/>
              <a:buChar char="§"/>
            </a:pPr>
            <a:r>
              <a:rPr lang="en-US" sz="1400" dirty="0">
                <a:solidFill>
                  <a:schemeClr val="bg2">
                    <a:lumMod val="25000"/>
                  </a:schemeClr>
                </a:solidFill>
                <a:ea typeface="+mn-lt"/>
                <a:cs typeface="+mn-lt"/>
              </a:rPr>
              <a:t>Project completion schedule</a:t>
            </a:r>
          </a:p>
          <a:p>
            <a:pPr marL="960120" lvl="2" indent="-182880">
              <a:buFont typeface="Wingdings,Sans-Serif" panose="05020102010507070707" pitchFamily="18" charset="2"/>
              <a:buChar char="§"/>
            </a:pPr>
            <a:r>
              <a:rPr lang="en-US" sz="1400" dirty="0">
                <a:solidFill>
                  <a:schemeClr val="bg2">
                    <a:lumMod val="25000"/>
                  </a:schemeClr>
                </a:solidFill>
                <a:ea typeface="+mn-lt"/>
                <a:cs typeface="+mn-lt"/>
              </a:rPr>
              <a:t>Site control completed </a:t>
            </a:r>
          </a:p>
          <a:p>
            <a:pPr marL="1417320" lvl="3" indent="-182880">
              <a:buFont typeface="Wingdings,Sans-Serif" panose="05020102010507070707" pitchFamily="18" charset="2"/>
              <a:buChar char="§"/>
            </a:pPr>
            <a:r>
              <a:rPr lang="en-US" sz="1400" dirty="0">
                <a:solidFill>
                  <a:schemeClr val="bg2">
                    <a:lumMod val="25000"/>
                  </a:schemeClr>
                </a:solidFill>
                <a:ea typeface="+mn-lt"/>
                <a:cs typeface="+mn-lt"/>
              </a:rPr>
              <a:t> Legal Description of proposed properties including BB#s</a:t>
            </a:r>
          </a:p>
          <a:p>
            <a:endParaRPr lang="en-US" dirty="0"/>
          </a:p>
        </p:txBody>
      </p:sp>
      <p:pic>
        <p:nvPicPr>
          <p:cNvPr id="3" name="Picture 2" descr="A picture containing text, clipart&#10;&#10;Description automatically generated">
            <a:extLst>
              <a:ext uri="{FF2B5EF4-FFF2-40B4-BE49-F238E27FC236}">
                <a16:creationId xmlns:a16="http://schemas.microsoft.com/office/drawing/2014/main" id="{1FB8B923-1A8D-F536-1810-ADDC65ED7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
        <p:nvSpPr>
          <p:cNvPr id="4" name="TextBox 3">
            <a:extLst>
              <a:ext uri="{FF2B5EF4-FFF2-40B4-BE49-F238E27FC236}">
                <a16:creationId xmlns:a16="http://schemas.microsoft.com/office/drawing/2014/main" id="{4DEACABA-3543-DF51-6E13-211E9FBEF8C2}"/>
              </a:ext>
            </a:extLst>
          </p:cNvPr>
          <p:cNvSpPr txBox="1"/>
          <p:nvPr/>
        </p:nvSpPr>
        <p:spPr>
          <a:xfrm>
            <a:off x="415636" y="300768"/>
            <a:ext cx="4530437" cy="646331"/>
          </a:xfrm>
          <a:prstGeom prst="rect">
            <a:avLst/>
          </a:prstGeom>
          <a:noFill/>
        </p:spPr>
        <p:txBody>
          <a:bodyPr wrap="square" rtlCol="0">
            <a:spAutoFit/>
          </a:bodyPr>
          <a:lstStyle/>
          <a:p>
            <a:pPr defTabSz="914377">
              <a:lnSpc>
                <a:spcPct val="90000"/>
              </a:lnSpc>
              <a:spcBef>
                <a:spcPct val="0"/>
              </a:spcBef>
            </a:pPr>
            <a:r>
              <a:rPr lang="en-US" sz="4000" dirty="0">
                <a:solidFill>
                  <a:srgbClr val="0076B6"/>
                </a:solidFill>
                <a:latin typeface="Calibri" panose="020F0502020204030204" pitchFamily="34" charset="0"/>
                <a:ea typeface="+mj-ea"/>
                <a:cs typeface="Calibri" panose="020F0502020204030204" pitchFamily="34" charset="0"/>
              </a:rPr>
              <a:t>Timeline</a:t>
            </a:r>
          </a:p>
        </p:txBody>
      </p:sp>
    </p:spTree>
    <p:extLst>
      <p:ext uri="{BB962C8B-B14F-4D97-AF65-F5344CB8AC3E}">
        <p14:creationId xmlns:p14="http://schemas.microsoft.com/office/powerpoint/2010/main" val="27188902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9445-F0EB-4F51-AB77-BB16B0CDA08B}"/>
              </a:ext>
            </a:extLst>
          </p:cNvPr>
          <p:cNvSpPr>
            <a:spLocks noGrp="1"/>
          </p:cNvSpPr>
          <p:nvPr>
            <p:ph type="title"/>
          </p:nvPr>
        </p:nvSpPr>
        <p:spPr>
          <a:xfrm>
            <a:off x="581191" y="176287"/>
            <a:ext cx="7676117" cy="934616"/>
          </a:xfrm>
        </p:spPr>
        <p:txBody>
          <a:bodyPr anchor="ctr">
            <a:normAutofit fontScale="90000"/>
          </a:bodyPr>
          <a:lstStyle/>
          <a:p>
            <a:r>
              <a:rPr lang="en-US" dirty="0">
                <a:solidFill>
                  <a:srgbClr val="0076B6"/>
                </a:solidFill>
              </a:rPr>
              <a:t>Environmental Completed Inhouse</a:t>
            </a:r>
          </a:p>
        </p:txBody>
      </p:sp>
      <p:graphicFrame>
        <p:nvGraphicFramePr>
          <p:cNvPr id="13" name="Content Placeholder 2">
            <a:extLst>
              <a:ext uri="{FF2B5EF4-FFF2-40B4-BE49-F238E27FC236}">
                <a16:creationId xmlns:a16="http://schemas.microsoft.com/office/drawing/2014/main" id="{1DE3BC83-7CED-42D6-93EF-B8EF83CE5B94}"/>
              </a:ext>
            </a:extLst>
          </p:cNvPr>
          <p:cNvGraphicFramePr>
            <a:graphicFrameLocks noGrp="1"/>
          </p:cNvGraphicFramePr>
          <p:nvPr>
            <p:ph idx="1"/>
            <p:extLst>
              <p:ext uri="{D42A27DB-BD31-4B8C-83A1-F6EECF244321}">
                <p14:modId xmlns:p14="http://schemas.microsoft.com/office/powerpoint/2010/main" val="4205981062"/>
              </p:ext>
            </p:extLst>
          </p:nvPr>
        </p:nvGraphicFramePr>
        <p:xfrm>
          <a:off x="705311" y="1231931"/>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9B5F864-0AC2-451A-BF5A-CA49A5E3CCCF}"/>
              </a:ext>
            </a:extLst>
          </p:cNvPr>
          <p:cNvSpPr>
            <a:spLocks noGrp="1"/>
          </p:cNvSpPr>
          <p:nvPr>
            <p:ph type="sldNum" sz="quarter" idx="12"/>
          </p:nvPr>
        </p:nvSpPr>
        <p:spPr/>
        <p:txBody>
          <a:bodyPr/>
          <a:lstStyle/>
          <a:p>
            <a:fld id="{D57F1E4F-1CFF-5643-939E-217C01CDF565}" type="slidenum">
              <a:rPr lang="en-US" smtClean="0"/>
              <a:pPr/>
              <a:t>36</a:t>
            </a:fld>
            <a:endParaRPr lang="en-US" dirty="0"/>
          </a:p>
        </p:txBody>
      </p:sp>
      <p:pic>
        <p:nvPicPr>
          <p:cNvPr id="4" name="Picture 3" descr="A picture containing text, clipart&#10;&#10;Description automatically generated">
            <a:extLst>
              <a:ext uri="{FF2B5EF4-FFF2-40B4-BE49-F238E27FC236}">
                <a16:creationId xmlns:a16="http://schemas.microsoft.com/office/drawing/2014/main" id="{57CFE1E5-7DD6-DC65-7EA3-256E204116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1753050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7897-4B5D-46DC-96BD-976A210D985A}"/>
              </a:ext>
            </a:extLst>
          </p:cNvPr>
          <p:cNvSpPr>
            <a:spLocks noGrp="1"/>
          </p:cNvSpPr>
          <p:nvPr>
            <p:ph type="title"/>
          </p:nvPr>
        </p:nvSpPr>
        <p:spPr>
          <a:xfrm>
            <a:off x="298373" y="410366"/>
            <a:ext cx="10515600" cy="1325563"/>
          </a:xfrm>
        </p:spPr>
        <p:txBody>
          <a:bodyPr>
            <a:normAutofit/>
          </a:bodyPr>
          <a:lstStyle/>
          <a:p>
            <a:r>
              <a:rPr lang="en-US" dirty="0">
                <a:solidFill>
                  <a:srgbClr val="0076B6"/>
                </a:solidFill>
              </a:rPr>
              <a:t>Related Laws and Authorities </a:t>
            </a:r>
            <a:r>
              <a:rPr lang="en-US" dirty="0">
                <a:solidFill>
                  <a:srgbClr val="FFFEFF"/>
                </a:solidFill>
              </a:rPr>
              <a:t>: Laws and Authorities</a:t>
            </a:r>
          </a:p>
        </p:txBody>
      </p:sp>
      <p:graphicFrame>
        <p:nvGraphicFramePr>
          <p:cNvPr id="5" name="Content Placeholder 2">
            <a:extLst>
              <a:ext uri="{FF2B5EF4-FFF2-40B4-BE49-F238E27FC236}">
                <a16:creationId xmlns:a16="http://schemas.microsoft.com/office/drawing/2014/main" id="{7B32661F-4B3D-4EB6-B83E-ED26B003428F}"/>
              </a:ext>
            </a:extLst>
          </p:cNvPr>
          <p:cNvGraphicFramePr>
            <a:graphicFrameLocks noGrp="1"/>
          </p:cNvGraphicFramePr>
          <p:nvPr>
            <p:ph idx="1"/>
            <p:extLst>
              <p:ext uri="{D42A27DB-BD31-4B8C-83A1-F6EECF244321}">
                <p14:modId xmlns:p14="http://schemas.microsoft.com/office/powerpoint/2010/main" val="299304520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0E705DA-13D6-413A-A78D-12BD2E874F8B}"/>
              </a:ext>
            </a:extLst>
          </p:cNvPr>
          <p:cNvSpPr>
            <a:spLocks noGrp="1"/>
          </p:cNvSpPr>
          <p:nvPr>
            <p:ph type="sldNum" sz="quarter" idx="12"/>
          </p:nvPr>
        </p:nvSpPr>
        <p:spPr/>
        <p:txBody>
          <a:bodyPr/>
          <a:lstStyle/>
          <a:p>
            <a:fld id="{D57F1E4F-1CFF-5643-939E-217C01CDF565}" type="slidenum">
              <a:rPr lang="en-US" smtClean="0"/>
              <a:pPr/>
              <a:t>37</a:t>
            </a:fld>
            <a:endParaRPr lang="en-US" dirty="0"/>
          </a:p>
        </p:txBody>
      </p:sp>
      <p:pic>
        <p:nvPicPr>
          <p:cNvPr id="4" name="Picture 3" descr="A picture containing text, clipart&#10;&#10;Description automatically generated">
            <a:extLst>
              <a:ext uri="{FF2B5EF4-FFF2-40B4-BE49-F238E27FC236}">
                <a16:creationId xmlns:a16="http://schemas.microsoft.com/office/drawing/2014/main" id="{E86C11E4-7422-04E8-5135-F11516D22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40126268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99D7-682F-4B2A-9201-3BD513F1409B}"/>
              </a:ext>
            </a:extLst>
          </p:cNvPr>
          <p:cNvSpPr>
            <a:spLocks noGrp="1"/>
          </p:cNvSpPr>
          <p:nvPr>
            <p:ph type="title"/>
          </p:nvPr>
        </p:nvSpPr>
        <p:spPr>
          <a:xfrm>
            <a:off x="367146" y="204050"/>
            <a:ext cx="10515600" cy="791539"/>
          </a:xfrm>
        </p:spPr>
        <p:txBody>
          <a:bodyPr/>
          <a:lstStyle/>
          <a:p>
            <a:r>
              <a:rPr lang="en-US" dirty="0">
                <a:solidFill>
                  <a:srgbClr val="0076B6"/>
                </a:solidFill>
              </a:rPr>
              <a:t>Environmental Reviews</a:t>
            </a:r>
          </a:p>
        </p:txBody>
      </p:sp>
      <p:graphicFrame>
        <p:nvGraphicFramePr>
          <p:cNvPr id="5" name="Content Placeholder 4">
            <a:extLst>
              <a:ext uri="{FF2B5EF4-FFF2-40B4-BE49-F238E27FC236}">
                <a16:creationId xmlns:a16="http://schemas.microsoft.com/office/drawing/2014/main" id="{0B1B98D7-D8A4-4C24-8020-DFE5BD95F584}"/>
              </a:ext>
            </a:extLst>
          </p:cNvPr>
          <p:cNvGraphicFramePr>
            <a:graphicFrameLocks noGrp="1"/>
          </p:cNvGraphicFramePr>
          <p:nvPr>
            <p:ph idx="1"/>
            <p:extLst>
              <p:ext uri="{D42A27DB-BD31-4B8C-83A1-F6EECF244321}">
                <p14:modId xmlns:p14="http://schemas.microsoft.com/office/powerpoint/2010/main" val="1512438906"/>
              </p:ext>
            </p:extLst>
          </p:nvPr>
        </p:nvGraphicFramePr>
        <p:xfrm>
          <a:off x="663694" y="1433099"/>
          <a:ext cx="10690106" cy="4646824"/>
        </p:xfrm>
        <a:graphic>
          <a:graphicData uri="http://schemas.openxmlformats.org/drawingml/2006/table">
            <a:tbl>
              <a:tblPr firstRow="1" bandRow="1">
                <a:tableStyleId>{5C22544A-7EE6-4342-B048-85BDC9FD1C3A}</a:tableStyleId>
              </a:tblPr>
              <a:tblGrid>
                <a:gridCol w="5388408">
                  <a:extLst>
                    <a:ext uri="{9D8B030D-6E8A-4147-A177-3AD203B41FA5}">
                      <a16:colId xmlns:a16="http://schemas.microsoft.com/office/drawing/2014/main" val="1845253598"/>
                    </a:ext>
                  </a:extLst>
                </a:gridCol>
                <a:gridCol w="5301698">
                  <a:extLst>
                    <a:ext uri="{9D8B030D-6E8A-4147-A177-3AD203B41FA5}">
                      <a16:colId xmlns:a16="http://schemas.microsoft.com/office/drawing/2014/main" val="473803527"/>
                    </a:ext>
                  </a:extLst>
                </a:gridCol>
              </a:tblGrid>
              <a:tr h="775864">
                <a:tc>
                  <a:txBody>
                    <a:bodyPr/>
                    <a:lstStyle/>
                    <a:p>
                      <a:pPr algn="ctr" fontAlgn="base"/>
                      <a:r>
                        <a:rPr lang="en-US" sz="3400" dirty="0">
                          <a:effectLst/>
                        </a:rPr>
                        <a:t>Levels of Review​</a:t>
                      </a:r>
                      <a:endParaRPr lang="en-US" dirty="0">
                        <a:effectLst/>
                      </a:endParaRPr>
                    </a:p>
                  </a:txBody>
                  <a:tcPr anchor="b"/>
                </a:tc>
                <a:tc>
                  <a:txBody>
                    <a:bodyPr/>
                    <a:lstStyle/>
                    <a:p>
                      <a:pPr algn="ctr" fontAlgn="base"/>
                      <a:r>
                        <a:rPr lang="en-US" sz="3400" dirty="0">
                          <a:effectLst/>
                        </a:rPr>
                        <a:t>General Time Line​</a:t>
                      </a:r>
                      <a:endParaRPr lang="en-US" dirty="0">
                        <a:effectLst/>
                      </a:endParaRPr>
                    </a:p>
                  </a:txBody>
                  <a:tcPr anchor="b"/>
                </a:tc>
                <a:extLst>
                  <a:ext uri="{0D108BD9-81ED-4DB2-BD59-A6C34878D82A}">
                    <a16:rowId xmlns:a16="http://schemas.microsoft.com/office/drawing/2014/main" val="1095313655"/>
                  </a:ext>
                </a:extLst>
              </a:tr>
              <a:tr h="517243">
                <a:tc>
                  <a:txBody>
                    <a:bodyPr/>
                    <a:lstStyle/>
                    <a:p>
                      <a:pPr fontAlgn="base"/>
                      <a:r>
                        <a:rPr lang="en-US" sz="3200" dirty="0">
                          <a:effectLst/>
                        </a:rPr>
                        <a:t>Exempts​</a:t>
                      </a:r>
                      <a:endParaRPr lang="en-US" dirty="0">
                        <a:effectLst/>
                      </a:endParaRPr>
                    </a:p>
                  </a:txBody>
                  <a:tcPr anchor="b"/>
                </a:tc>
                <a:tc>
                  <a:txBody>
                    <a:bodyPr/>
                    <a:lstStyle/>
                    <a:p>
                      <a:pPr algn="r" fontAlgn="base"/>
                      <a:r>
                        <a:rPr lang="en-US" sz="3200" dirty="0">
                          <a:effectLst/>
                        </a:rPr>
                        <a:t>1 week​</a:t>
                      </a:r>
                      <a:endParaRPr lang="en-US" dirty="0">
                        <a:effectLst/>
                      </a:endParaRPr>
                    </a:p>
                  </a:txBody>
                  <a:tcPr anchor="b"/>
                </a:tc>
                <a:extLst>
                  <a:ext uri="{0D108BD9-81ED-4DB2-BD59-A6C34878D82A}">
                    <a16:rowId xmlns:a16="http://schemas.microsoft.com/office/drawing/2014/main" val="349705927"/>
                  </a:ext>
                </a:extLst>
              </a:tr>
              <a:tr h="969831">
                <a:tc>
                  <a:txBody>
                    <a:bodyPr/>
                    <a:lstStyle/>
                    <a:p>
                      <a:pPr fontAlgn="base"/>
                      <a:r>
                        <a:rPr lang="en-US" sz="3200" dirty="0">
                          <a:effectLst/>
                        </a:rPr>
                        <a:t>CE Not Subject to​</a:t>
                      </a:r>
                      <a:endParaRPr lang="en-US" dirty="0">
                        <a:effectLst/>
                      </a:endParaRPr>
                    </a:p>
                    <a:p>
                      <a:pPr fontAlgn="base"/>
                      <a:r>
                        <a:rPr lang="en-US" sz="3200" dirty="0">
                          <a:effectLst/>
                        </a:rPr>
                        <a:t> 24 CFR 58.5​</a:t>
                      </a:r>
                      <a:endParaRPr lang="en-US" dirty="0">
                        <a:effectLst/>
                      </a:endParaRPr>
                    </a:p>
                  </a:txBody>
                  <a:tcPr anchor="b"/>
                </a:tc>
                <a:tc>
                  <a:txBody>
                    <a:bodyPr/>
                    <a:lstStyle/>
                    <a:p>
                      <a:pPr algn="r" fontAlgn="base"/>
                      <a:r>
                        <a:rPr lang="en-US" sz="3200" dirty="0">
                          <a:effectLst/>
                        </a:rPr>
                        <a:t>1 - 4 weeks​</a:t>
                      </a:r>
                      <a:endParaRPr lang="en-US" dirty="0">
                        <a:effectLst/>
                      </a:endParaRPr>
                    </a:p>
                  </a:txBody>
                  <a:tcPr anchor="b"/>
                </a:tc>
                <a:extLst>
                  <a:ext uri="{0D108BD9-81ED-4DB2-BD59-A6C34878D82A}">
                    <a16:rowId xmlns:a16="http://schemas.microsoft.com/office/drawing/2014/main" val="2286181698"/>
                  </a:ext>
                </a:extLst>
              </a:tr>
              <a:tr h="953667">
                <a:tc>
                  <a:txBody>
                    <a:bodyPr/>
                    <a:lstStyle/>
                    <a:p>
                      <a:pPr fontAlgn="base"/>
                      <a:r>
                        <a:rPr lang="en-US" sz="3200" dirty="0">
                          <a:effectLst/>
                        </a:rPr>
                        <a:t>CE Subject to ​</a:t>
                      </a:r>
                      <a:endParaRPr lang="en-US" dirty="0">
                        <a:effectLst/>
                      </a:endParaRPr>
                    </a:p>
                    <a:p>
                      <a:pPr fontAlgn="base"/>
                      <a:r>
                        <a:rPr lang="en-US" sz="3200" dirty="0">
                          <a:effectLst/>
                        </a:rPr>
                        <a:t>24 CFR 58.6​</a:t>
                      </a:r>
                      <a:endParaRPr lang="en-US" dirty="0">
                        <a:effectLst/>
                      </a:endParaRPr>
                    </a:p>
                  </a:txBody>
                  <a:tcPr anchor="b"/>
                </a:tc>
                <a:tc>
                  <a:txBody>
                    <a:bodyPr/>
                    <a:lstStyle/>
                    <a:p>
                      <a:pPr algn="r" fontAlgn="base"/>
                      <a:r>
                        <a:rPr lang="en-US" sz="3200" dirty="0">
                          <a:effectLst/>
                        </a:rPr>
                        <a:t> 3  months or less​</a:t>
                      </a:r>
                      <a:endParaRPr lang="en-US" dirty="0">
                        <a:effectLst/>
                      </a:endParaRPr>
                    </a:p>
                  </a:txBody>
                  <a:tcPr anchor="b"/>
                </a:tc>
                <a:extLst>
                  <a:ext uri="{0D108BD9-81ED-4DB2-BD59-A6C34878D82A}">
                    <a16:rowId xmlns:a16="http://schemas.microsoft.com/office/drawing/2014/main" val="3693024203"/>
                  </a:ext>
                </a:extLst>
              </a:tr>
              <a:tr h="517243">
                <a:tc>
                  <a:txBody>
                    <a:bodyPr/>
                    <a:lstStyle/>
                    <a:p>
                      <a:pPr fontAlgn="base"/>
                      <a:r>
                        <a:rPr lang="en-US" sz="3200" dirty="0">
                          <a:effectLst/>
                        </a:rPr>
                        <a:t>EA​</a:t>
                      </a:r>
                      <a:endParaRPr lang="en-US" dirty="0">
                        <a:effectLst/>
                      </a:endParaRPr>
                    </a:p>
                  </a:txBody>
                  <a:tcPr anchor="b"/>
                </a:tc>
                <a:tc>
                  <a:txBody>
                    <a:bodyPr/>
                    <a:lstStyle/>
                    <a:p>
                      <a:pPr algn="r" fontAlgn="base"/>
                      <a:r>
                        <a:rPr lang="en-US" sz="3200" dirty="0">
                          <a:effectLst/>
                        </a:rPr>
                        <a:t>3 - 5 months or more​</a:t>
                      </a:r>
                      <a:endParaRPr lang="en-US" dirty="0">
                        <a:effectLst/>
                      </a:endParaRPr>
                    </a:p>
                  </a:txBody>
                  <a:tcPr anchor="b"/>
                </a:tc>
                <a:extLst>
                  <a:ext uri="{0D108BD9-81ED-4DB2-BD59-A6C34878D82A}">
                    <a16:rowId xmlns:a16="http://schemas.microsoft.com/office/drawing/2014/main" val="1707966919"/>
                  </a:ext>
                </a:extLst>
              </a:tr>
              <a:tr h="517243">
                <a:tc>
                  <a:txBody>
                    <a:bodyPr/>
                    <a:lstStyle/>
                    <a:p>
                      <a:pPr fontAlgn="base"/>
                      <a:r>
                        <a:rPr lang="en-US" sz="3200" dirty="0">
                          <a:effectLst/>
                        </a:rPr>
                        <a:t>EIS​</a:t>
                      </a:r>
                      <a:endParaRPr lang="en-US" dirty="0">
                        <a:effectLst/>
                      </a:endParaRPr>
                    </a:p>
                  </a:txBody>
                  <a:tcPr anchor="b"/>
                </a:tc>
                <a:tc>
                  <a:txBody>
                    <a:bodyPr/>
                    <a:lstStyle/>
                    <a:p>
                      <a:pPr algn="r" fontAlgn="base"/>
                      <a:r>
                        <a:rPr lang="en-US" sz="3200" dirty="0">
                          <a:effectLst/>
                        </a:rPr>
                        <a:t>5 months or more​</a:t>
                      </a:r>
                      <a:endParaRPr lang="en-US" dirty="0">
                        <a:effectLst/>
                      </a:endParaRPr>
                    </a:p>
                  </a:txBody>
                  <a:tcPr anchor="b"/>
                </a:tc>
                <a:extLst>
                  <a:ext uri="{0D108BD9-81ED-4DB2-BD59-A6C34878D82A}">
                    <a16:rowId xmlns:a16="http://schemas.microsoft.com/office/drawing/2014/main" val="1440084540"/>
                  </a:ext>
                </a:extLst>
              </a:tr>
            </a:tbl>
          </a:graphicData>
        </a:graphic>
      </p:graphicFrame>
      <p:sp>
        <p:nvSpPr>
          <p:cNvPr id="3" name="Slide Number Placeholder 2">
            <a:extLst>
              <a:ext uri="{FF2B5EF4-FFF2-40B4-BE49-F238E27FC236}">
                <a16:creationId xmlns:a16="http://schemas.microsoft.com/office/drawing/2014/main" id="{F5055DE9-EC48-4C67-B137-35C715130BDE}"/>
              </a:ext>
            </a:extLst>
          </p:cNvPr>
          <p:cNvSpPr>
            <a:spLocks noGrp="1"/>
          </p:cNvSpPr>
          <p:nvPr>
            <p:ph type="sldNum" sz="quarter" idx="12"/>
          </p:nvPr>
        </p:nvSpPr>
        <p:spPr/>
        <p:txBody>
          <a:bodyPr/>
          <a:lstStyle/>
          <a:p>
            <a:fld id="{D57F1E4F-1CFF-5643-939E-217C01CDF565}" type="slidenum">
              <a:rPr lang="en-US" smtClean="0"/>
              <a:pPr/>
              <a:t>38</a:t>
            </a:fld>
            <a:endParaRPr lang="en-US" dirty="0"/>
          </a:p>
        </p:txBody>
      </p:sp>
      <p:pic>
        <p:nvPicPr>
          <p:cNvPr id="4" name="Picture 3" descr="A picture containing text, clipart&#10;&#10;Description automatically generated">
            <a:extLst>
              <a:ext uri="{FF2B5EF4-FFF2-40B4-BE49-F238E27FC236}">
                <a16:creationId xmlns:a16="http://schemas.microsoft.com/office/drawing/2014/main" id="{DBB37F78-2315-2DC7-A124-34DA3D940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163702381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C017-E840-4A8F-9E75-5503B50A9B57}"/>
              </a:ext>
            </a:extLst>
          </p:cNvPr>
          <p:cNvSpPr>
            <a:spLocks noGrp="1"/>
          </p:cNvSpPr>
          <p:nvPr>
            <p:ph type="title"/>
          </p:nvPr>
        </p:nvSpPr>
        <p:spPr>
          <a:xfrm>
            <a:off x="720436" y="365130"/>
            <a:ext cx="7329055" cy="819304"/>
          </a:xfrm>
        </p:spPr>
        <p:txBody>
          <a:bodyPr anchor="ctr">
            <a:noAutofit/>
          </a:bodyPr>
          <a:lstStyle/>
          <a:p>
            <a:r>
              <a:rPr lang="en-US" dirty="0">
                <a:solidFill>
                  <a:srgbClr val="0076B6"/>
                </a:solidFill>
              </a:rPr>
              <a:t>FTHB Program </a:t>
            </a:r>
          </a:p>
        </p:txBody>
      </p:sp>
      <p:sp>
        <p:nvSpPr>
          <p:cNvPr id="3" name="Content Placeholder 2">
            <a:extLst>
              <a:ext uri="{FF2B5EF4-FFF2-40B4-BE49-F238E27FC236}">
                <a16:creationId xmlns:a16="http://schemas.microsoft.com/office/drawing/2014/main" id="{6BCBB771-BC40-48B2-BA9A-0FA3BC1AB6B9}"/>
              </a:ext>
            </a:extLst>
          </p:cNvPr>
          <p:cNvSpPr>
            <a:spLocks noGrp="1"/>
          </p:cNvSpPr>
          <p:nvPr>
            <p:ph idx="1"/>
          </p:nvPr>
        </p:nvSpPr>
        <p:spPr>
          <a:xfrm>
            <a:off x="383609" y="1672834"/>
            <a:ext cx="11029615" cy="5008880"/>
          </a:xfrm>
        </p:spPr>
        <p:txBody>
          <a:bodyPr>
            <a:normAutofit fontScale="85000" lnSpcReduction="10000"/>
          </a:bodyPr>
          <a:lstStyle/>
          <a:p>
            <a:pPr marL="0" marR="0" indent="0">
              <a:lnSpc>
                <a:spcPct val="107000"/>
              </a:lnSpc>
              <a:spcBef>
                <a:spcPts val="0"/>
              </a:spcBef>
              <a:spcAft>
                <a:spcPts val="800"/>
              </a:spcAft>
              <a:buNone/>
            </a:pPr>
            <a:r>
              <a:rPr lang="en-US" sz="2600" dirty="0">
                <a:solidFill>
                  <a:schemeClr val="tx1"/>
                </a:solidFill>
                <a:effectLst/>
                <a:ea typeface="Calibri" panose="020F0502020204030204" pitchFamily="34" charset="0"/>
                <a:cs typeface="Times New Roman" panose="02020603050405020304" pitchFamily="18" charset="0"/>
              </a:rPr>
              <a:t>Package should include:</a:t>
            </a:r>
          </a:p>
          <a:p>
            <a:pPr>
              <a:lnSpc>
                <a:spcPct val="107000"/>
              </a:lnSpc>
              <a:spcBef>
                <a:spcPts val="0"/>
              </a:spcBef>
            </a:pPr>
            <a:r>
              <a:rPr lang="en-US" sz="2600" dirty="0">
                <a:solidFill>
                  <a:schemeClr val="tx1"/>
                </a:solidFill>
                <a:effectLst/>
                <a:ea typeface="Calibri" panose="020F0502020204030204" pitchFamily="34" charset="0"/>
                <a:cs typeface="Times New Roman" panose="02020603050405020304" pitchFamily="18" charset="0"/>
              </a:rPr>
              <a:t>HBA Income Form </a:t>
            </a:r>
            <a:endParaRPr lang="en-US" sz="2600" dirty="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600" dirty="0">
                <a:solidFill>
                  <a:schemeClr val="tx1"/>
                </a:solidFill>
                <a:effectLst/>
                <a:ea typeface="Calibri" panose="020F0502020204030204" pitchFamily="34" charset="0"/>
                <a:cs typeface="Times New Roman" panose="02020603050405020304" pitchFamily="18" charset="0"/>
              </a:rPr>
              <a:t>(ALL household income must be included and number of people in the house)</a:t>
            </a:r>
          </a:p>
          <a:p>
            <a:pPr>
              <a:lnSpc>
                <a:spcPct val="107000"/>
              </a:lnSpc>
              <a:spcBef>
                <a:spcPts val="0"/>
              </a:spcBef>
            </a:pPr>
            <a:r>
              <a:rPr lang="en-US" sz="2600" dirty="0">
                <a:solidFill>
                  <a:schemeClr val="tx1"/>
                </a:solidFill>
                <a:effectLst/>
                <a:ea typeface="Calibri" panose="020F0502020204030204" pitchFamily="34" charset="0"/>
                <a:cs typeface="Times New Roman" panose="02020603050405020304" pitchFamily="18" charset="0"/>
              </a:rPr>
              <a:t>Ratio Sheet</a:t>
            </a:r>
          </a:p>
          <a:p>
            <a:pPr>
              <a:lnSpc>
                <a:spcPct val="107000"/>
              </a:lnSpc>
              <a:spcBef>
                <a:spcPts val="0"/>
              </a:spcBef>
            </a:pPr>
            <a:r>
              <a:rPr lang="en-US" sz="2600" dirty="0">
                <a:solidFill>
                  <a:schemeClr val="tx1"/>
                </a:solidFill>
                <a:effectLst/>
                <a:ea typeface="Calibri" panose="020F0502020204030204" pitchFamily="34" charset="0"/>
                <a:cs typeface="Times New Roman" panose="02020603050405020304" pitchFamily="18" charset="0"/>
              </a:rPr>
              <a:t>Initial Loan Estimate</a:t>
            </a:r>
          </a:p>
          <a:p>
            <a:pPr>
              <a:lnSpc>
                <a:spcPct val="107000"/>
              </a:lnSpc>
              <a:spcBef>
                <a:spcPts val="0"/>
              </a:spcBef>
            </a:pPr>
            <a:r>
              <a:rPr lang="en-US" sz="2600" dirty="0">
                <a:solidFill>
                  <a:schemeClr val="tx1"/>
                </a:solidFill>
                <a:effectLst/>
                <a:ea typeface="Calibri" panose="020F0502020204030204" pitchFamily="34" charset="0"/>
                <a:cs typeface="Times New Roman" panose="02020603050405020304" pitchFamily="18" charset="0"/>
              </a:rPr>
              <a:t>Environmental Review Form</a:t>
            </a:r>
          </a:p>
          <a:p>
            <a:pPr>
              <a:lnSpc>
                <a:spcPct val="107000"/>
              </a:lnSpc>
              <a:spcBef>
                <a:spcPts val="0"/>
              </a:spcBef>
            </a:pPr>
            <a:r>
              <a:rPr lang="en-US" sz="2600" dirty="0">
                <a:solidFill>
                  <a:schemeClr val="tx1"/>
                </a:solidFill>
                <a:effectLst/>
                <a:ea typeface="Calibri" panose="020F0502020204030204" pitchFamily="34" charset="0"/>
                <a:cs typeface="Times New Roman" panose="02020603050405020304" pitchFamily="18" charset="0"/>
              </a:rPr>
              <a:t>Property Inspection Form</a:t>
            </a:r>
          </a:p>
          <a:p>
            <a:pPr>
              <a:lnSpc>
                <a:spcPct val="107000"/>
              </a:lnSpc>
              <a:spcBef>
                <a:spcPts val="0"/>
              </a:spcBef>
            </a:pPr>
            <a:r>
              <a:rPr lang="en-US" sz="2600" dirty="0">
                <a:solidFill>
                  <a:schemeClr val="tx1"/>
                </a:solidFill>
                <a:effectLst/>
                <a:ea typeface="Calibri" panose="020F0502020204030204" pitchFamily="34" charset="0"/>
                <a:cs typeface="Times New Roman" panose="02020603050405020304" pitchFamily="18" charset="0"/>
              </a:rPr>
              <a:t>Certificate of Completed Home Buyers Education</a:t>
            </a:r>
          </a:p>
          <a:p>
            <a:pPr marL="932388" lvl="2" indent="-457200">
              <a:lnSpc>
                <a:spcPct val="107000"/>
              </a:lnSpc>
              <a:spcBef>
                <a:spcPts val="0"/>
              </a:spcBef>
            </a:pPr>
            <a:r>
              <a:rPr lang="en-US" sz="2200" dirty="0">
                <a:solidFill>
                  <a:schemeClr val="tx1"/>
                </a:solidFill>
                <a:effectLst/>
                <a:ea typeface="Calibri" panose="020F0502020204030204" pitchFamily="34" charset="0"/>
                <a:cs typeface="Times New Roman" panose="02020603050405020304" pitchFamily="18" charset="0"/>
              </a:rPr>
              <a:t>Appraisal if new construction</a:t>
            </a:r>
          </a:p>
          <a:p>
            <a:pPr marL="932388" lvl="2" indent="-457200">
              <a:lnSpc>
                <a:spcPct val="107000"/>
              </a:lnSpc>
              <a:spcBef>
                <a:spcPts val="0"/>
              </a:spcBef>
            </a:pPr>
            <a:r>
              <a:rPr lang="en-US" sz="2600" dirty="0">
                <a:solidFill>
                  <a:schemeClr val="tx1"/>
                </a:solidFill>
                <a:effectLst/>
                <a:ea typeface="Calibri" panose="020F0502020204030204" pitchFamily="34" charset="0"/>
                <a:cs typeface="Times New Roman" panose="02020603050405020304" pitchFamily="18" charset="0"/>
              </a:rPr>
              <a:t>New construction $240,000 (</a:t>
            </a:r>
            <a:r>
              <a:rPr lang="en-US" sz="2600" dirty="0">
                <a:solidFill>
                  <a:schemeClr val="tx1"/>
                </a:solidFill>
                <a:effectLst/>
                <a:highlight>
                  <a:srgbClr val="FFFF00"/>
                </a:highlight>
                <a:ea typeface="Calibri" panose="020F0502020204030204" pitchFamily="34" charset="0"/>
                <a:cs typeface="Times New Roman" panose="02020603050405020304" pitchFamily="18" charset="0"/>
              </a:rPr>
              <a:t>revision in progress</a:t>
            </a:r>
            <a:r>
              <a:rPr lang="en-US" sz="2600" dirty="0">
                <a:solidFill>
                  <a:schemeClr val="tx1"/>
                </a:solidFill>
                <a:effectLst/>
                <a:ea typeface="Calibri" panose="020F0502020204030204" pitchFamily="34" charset="0"/>
                <a:cs typeface="Times New Roman" panose="02020603050405020304" pitchFamily="18" charset="0"/>
              </a:rPr>
              <a:t>)</a:t>
            </a:r>
          </a:p>
          <a:p>
            <a:pPr marL="932388" lvl="2" indent="-457200">
              <a:lnSpc>
                <a:spcPct val="107000"/>
              </a:lnSpc>
              <a:spcBef>
                <a:spcPts val="0"/>
              </a:spcBef>
            </a:pPr>
            <a:r>
              <a:rPr lang="en-US" sz="2600" dirty="0">
                <a:solidFill>
                  <a:schemeClr val="tx1"/>
                </a:solidFill>
                <a:effectLst/>
                <a:ea typeface="Calibri" panose="020F0502020204030204" pitchFamily="34" charset="0"/>
                <a:cs typeface="Times New Roman" panose="02020603050405020304" pitchFamily="18" charset="0"/>
              </a:rPr>
              <a:t>Existing Home $195,000 (</a:t>
            </a:r>
            <a:r>
              <a:rPr lang="en-US" sz="2600" dirty="0">
                <a:solidFill>
                  <a:schemeClr val="tx1"/>
                </a:solidFill>
                <a:effectLst/>
                <a:highlight>
                  <a:srgbClr val="FFFF00"/>
                </a:highlight>
                <a:ea typeface="Calibri" panose="020F0502020204030204" pitchFamily="34" charset="0"/>
                <a:cs typeface="Times New Roman" panose="02020603050405020304" pitchFamily="18" charset="0"/>
              </a:rPr>
              <a:t>revision in progress</a:t>
            </a:r>
            <a:r>
              <a:rPr lang="en-US" sz="2600" dirty="0">
                <a:solidFill>
                  <a:schemeClr val="tx1"/>
                </a:solidFill>
                <a:effectLst/>
                <a:ea typeface="Calibri" panose="020F0502020204030204" pitchFamily="34" charset="0"/>
                <a:cs typeface="Times New Roman" panose="02020603050405020304" pitchFamily="18" charset="0"/>
              </a:rPr>
              <a:t>)</a:t>
            </a:r>
          </a:p>
          <a:p>
            <a:pPr marL="932388" lvl="2" indent="-457200">
              <a:lnSpc>
                <a:spcPct val="107000"/>
              </a:lnSpc>
              <a:spcBef>
                <a:spcPts val="0"/>
              </a:spcBef>
            </a:pPr>
            <a:r>
              <a:rPr lang="en-US" sz="2600" dirty="0">
                <a:solidFill>
                  <a:schemeClr val="tx1"/>
                </a:solidFill>
                <a:effectLst/>
                <a:ea typeface="Calibri" panose="020F0502020204030204" pitchFamily="34" charset="0"/>
                <a:cs typeface="Times New Roman" panose="02020603050405020304" pitchFamily="18" charset="0"/>
              </a:rPr>
              <a:t>Manufactured Homes must </a:t>
            </a:r>
            <a:r>
              <a:rPr lang="en-US" sz="2600" dirty="0">
                <a:ea typeface="Calibri" panose="020F0502020204030204" pitchFamily="34" charset="0"/>
                <a:cs typeface="Times New Roman" panose="02020603050405020304" pitchFamily="18" charset="0"/>
              </a:rPr>
              <a:t>be</a:t>
            </a:r>
            <a:r>
              <a:rPr lang="en-US" sz="2600" dirty="0">
                <a:solidFill>
                  <a:schemeClr val="tx1"/>
                </a:solidFill>
                <a:effectLst/>
                <a:ea typeface="Calibri" panose="020F0502020204030204" pitchFamily="34" charset="0"/>
                <a:cs typeface="Times New Roman" panose="02020603050405020304" pitchFamily="18" charset="0"/>
              </a:rPr>
              <a:t> de-titled and have a deed issued and on a brick foundation (approval is at the discretion of the director for Manufactured Homes)</a:t>
            </a:r>
          </a:p>
          <a:p>
            <a:pPr marL="0" marR="0" indent="0">
              <a:lnSpc>
                <a:spcPct val="107000"/>
              </a:lnSpc>
              <a:spcBef>
                <a:spcPts val="0"/>
              </a:spcBef>
              <a:spcAft>
                <a:spcPts val="0"/>
              </a:spcAft>
              <a:buNone/>
            </a:pPr>
            <a:r>
              <a:rPr lang="en-US" sz="1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7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A0DE5CA-00A8-4295-BEEC-43C7D6D84476}"/>
              </a:ext>
            </a:extLst>
          </p:cNvPr>
          <p:cNvSpPr>
            <a:spLocks noGrp="1"/>
          </p:cNvSpPr>
          <p:nvPr>
            <p:ph type="sldNum" sz="quarter" idx="12"/>
          </p:nvPr>
        </p:nvSpPr>
        <p:spPr/>
        <p:txBody>
          <a:bodyPr/>
          <a:lstStyle/>
          <a:p>
            <a:fld id="{D57F1E4F-1CFF-5643-939E-217C01CDF565}" type="slidenum">
              <a:rPr lang="en-US" smtClean="0"/>
              <a:pPr/>
              <a:t>39</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CF5AE52A-F20F-BA9D-3F02-1068BA704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6508" y="176286"/>
            <a:ext cx="3361335" cy="819303"/>
          </a:xfrm>
          <a:prstGeom prst="rect">
            <a:avLst/>
          </a:prstGeom>
        </p:spPr>
      </p:pic>
    </p:spTree>
    <p:extLst>
      <p:ext uri="{BB962C8B-B14F-4D97-AF65-F5344CB8AC3E}">
        <p14:creationId xmlns:p14="http://schemas.microsoft.com/office/powerpoint/2010/main" val="3746420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E57C-C91F-4A6A-AE64-1F8C516597CD}"/>
              </a:ext>
            </a:extLst>
          </p:cNvPr>
          <p:cNvSpPr>
            <a:spLocks noGrp="1"/>
          </p:cNvSpPr>
          <p:nvPr>
            <p:ph type="title"/>
          </p:nvPr>
        </p:nvSpPr>
        <p:spPr/>
        <p:txBody>
          <a:bodyPr/>
          <a:lstStyle/>
          <a:p>
            <a:r>
              <a:rPr lang="en-US" dirty="0">
                <a:solidFill>
                  <a:srgbClr val="0076B6"/>
                </a:solidFill>
              </a:rPr>
              <a:t>Welcome and Introductions</a:t>
            </a:r>
          </a:p>
        </p:txBody>
      </p:sp>
      <p:sp>
        <p:nvSpPr>
          <p:cNvPr id="3" name="Content Placeholder 2">
            <a:extLst>
              <a:ext uri="{FF2B5EF4-FFF2-40B4-BE49-F238E27FC236}">
                <a16:creationId xmlns:a16="http://schemas.microsoft.com/office/drawing/2014/main" id="{50E8B0D4-A690-4B39-A912-E38AD8DD280D}"/>
              </a:ext>
            </a:extLst>
          </p:cNvPr>
          <p:cNvSpPr>
            <a:spLocks noGrp="1"/>
          </p:cNvSpPr>
          <p:nvPr>
            <p:ph idx="1"/>
          </p:nvPr>
        </p:nvSpPr>
        <p:spPr/>
        <p:txBody>
          <a:bodyPr vert="horz" lIns="91440" tIns="45720" rIns="91440" bIns="45720" rtlCol="0" anchor="t">
            <a:normAutofit/>
          </a:bodyPr>
          <a:lstStyle/>
          <a:p>
            <a:pPr marL="227965" indent="-227965"/>
            <a:r>
              <a:rPr lang="en-US" b="1" dirty="0">
                <a:latin typeface="Calibri" panose="020F0502020204030204" pitchFamily="34" charset="0"/>
                <a:ea typeface="Calibri" panose="020F0502020204030204" pitchFamily="34" charset="0"/>
                <a:cs typeface="Calibri" panose="020F0502020204030204" pitchFamily="34" charset="0"/>
              </a:rPr>
              <a:t>Imma Nwobodu, Program Director</a:t>
            </a:r>
          </a:p>
          <a:p>
            <a:pPr marL="227965" indent="-227965"/>
            <a:endParaRPr lang="en-US" dirty="0">
              <a:latin typeface="Calibri" panose="020F0502020204030204" pitchFamily="34" charset="0"/>
              <a:ea typeface="Calibri" panose="020F0502020204030204" pitchFamily="34" charset="0"/>
              <a:cs typeface="Calibri" panose="020F0502020204030204" pitchFamily="34" charset="0"/>
            </a:endParaRPr>
          </a:p>
          <a:p>
            <a:pPr marL="227965" indent="-227965"/>
            <a:r>
              <a:rPr lang="en-US" dirty="0">
                <a:latin typeface="Calibri" panose="020F0502020204030204" pitchFamily="34" charset="0"/>
                <a:ea typeface="Calibri" panose="020F0502020204030204" pitchFamily="34" charset="0"/>
                <a:cs typeface="Calibri" panose="020F0502020204030204" pitchFamily="34" charset="0"/>
              </a:rPr>
              <a:t>Francisco Arnaiz, Senior Community Development Planner</a:t>
            </a:r>
          </a:p>
          <a:p>
            <a:pPr marL="227965" indent="-227965"/>
            <a:r>
              <a:rPr lang="en-US" dirty="0">
                <a:latin typeface="Calibri" panose="020F0502020204030204" pitchFamily="34" charset="0"/>
                <a:ea typeface="Calibri" panose="020F0502020204030204" pitchFamily="34" charset="0"/>
                <a:cs typeface="Calibri" panose="020F0502020204030204" pitchFamily="34" charset="0"/>
              </a:rPr>
              <a:t>Jose Reynoso, Associate Community Development Planner</a:t>
            </a:r>
          </a:p>
          <a:p>
            <a:pPr marL="227965" indent="-227965"/>
            <a:r>
              <a:rPr lang="en-US" dirty="0">
                <a:latin typeface="Calibri" panose="020F0502020204030204" pitchFamily="34" charset="0"/>
                <a:ea typeface="Calibri" panose="020F0502020204030204" pitchFamily="34" charset="0"/>
                <a:cs typeface="Calibri" panose="020F0502020204030204" pitchFamily="34" charset="0"/>
              </a:rPr>
              <a:t>Kristin Conley, Associate Community Engagement Specialist</a:t>
            </a:r>
          </a:p>
          <a:p>
            <a:pPr marL="227965" indent="-227965"/>
            <a:endParaRPr lang="en-US"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96ACDA5-F308-4FD0-8D68-D07BC8BF0087}"/>
              </a:ext>
            </a:extLst>
          </p:cNvPr>
          <p:cNvSpPr>
            <a:spLocks noGrp="1"/>
          </p:cNvSpPr>
          <p:nvPr>
            <p:ph type="sldNum" sz="quarter" idx="12"/>
          </p:nvPr>
        </p:nvSpPr>
        <p:spPr/>
        <p:txBody>
          <a:bodyPr/>
          <a:lstStyle/>
          <a:p>
            <a:endParaRPr lang="en-US" dirty="0"/>
          </a:p>
        </p:txBody>
      </p:sp>
      <p:pic>
        <p:nvPicPr>
          <p:cNvPr id="5" name="Picture 4" descr="A picture containing text, clipart&#10;&#10;Description automatically generated">
            <a:extLst>
              <a:ext uri="{FF2B5EF4-FFF2-40B4-BE49-F238E27FC236}">
                <a16:creationId xmlns:a16="http://schemas.microsoft.com/office/drawing/2014/main" id="{0A12DD8E-8A75-E5B4-F6C4-66C653207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Tree>
    <p:extLst>
      <p:ext uri="{BB962C8B-B14F-4D97-AF65-F5344CB8AC3E}">
        <p14:creationId xmlns:p14="http://schemas.microsoft.com/office/powerpoint/2010/main" val="15432091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DC9A-3F4D-4AC3-96EE-CF6E92FA23B9}"/>
              </a:ext>
            </a:extLst>
          </p:cNvPr>
          <p:cNvSpPr>
            <a:spLocks noGrp="1"/>
          </p:cNvSpPr>
          <p:nvPr>
            <p:ph type="title"/>
          </p:nvPr>
        </p:nvSpPr>
        <p:spPr>
          <a:xfrm>
            <a:off x="581192" y="274320"/>
            <a:ext cx="5257800" cy="819304"/>
          </a:xfrm>
        </p:spPr>
        <p:txBody>
          <a:bodyPr/>
          <a:lstStyle/>
          <a:p>
            <a:r>
              <a:rPr lang="en-US" dirty="0">
                <a:solidFill>
                  <a:srgbClr val="0076B6"/>
                </a:solidFill>
              </a:rPr>
              <a:t>Show Application</a:t>
            </a:r>
          </a:p>
        </p:txBody>
      </p:sp>
      <p:sp>
        <p:nvSpPr>
          <p:cNvPr id="4" name="Slide Number Placeholder 3">
            <a:extLst>
              <a:ext uri="{FF2B5EF4-FFF2-40B4-BE49-F238E27FC236}">
                <a16:creationId xmlns:a16="http://schemas.microsoft.com/office/drawing/2014/main" id="{C2B992FD-339C-417D-B8BF-485A0F3A1DA6}"/>
              </a:ext>
            </a:extLst>
          </p:cNvPr>
          <p:cNvSpPr>
            <a:spLocks noGrp="1"/>
          </p:cNvSpPr>
          <p:nvPr>
            <p:ph type="sldNum" sz="quarter" idx="12"/>
          </p:nvPr>
        </p:nvSpPr>
        <p:spPr/>
        <p:txBody>
          <a:bodyPr/>
          <a:lstStyle/>
          <a:p>
            <a:fld id="{D57F1E4F-1CFF-5643-939E-217C01CDF565}" type="slidenum">
              <a:rPr lang="en-US" smtClean="0"/>
              <a:pPr/>
              <a:t>40</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5DF1B874-918B-B841-EF3B-1C1C74291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
        <p:nvSpPr>
          <p:cNvPr id="7" name="Content Placeholder 6">
            <a:extLst>
              <a:ext uri="{FF2B5EF4-FFF2-40B4-BE49-F238E27FC236}">
                <a16:creationId xmlns:a16="http://schemas.microsoft.com/office/drawing/2014/main" id="{06DAA4DD-6F3D-B489-B67E-4E255F1B6CEF}"/>
              </a:ext>
            </a:extLst>
          </p:cNvPr>
          <p:cNvSpPr>
            <a:spLocks noGrp="1"/>
          </p:cNvSpPr>
          <p:nvPr>
            <p:ph idx="1"/>
          </p:nvPr>
        </p:nvSpPr>
        <p:spPr/>
        <p:txBody>
          <a:bodyPr/>
          <a:lstStyle/>
          <a:p>
            <a:r>
              <a:rPr lang="en-US" dirty="0">
                <a:hlinkClick r:id="rId4"/>
              </a:rPr>
              <a:t>Grants &amp; Loans - Greenville County Redevelopment Authority (gcra-sc.org)</a:t>
            </a:r>
            <a:endParaRPr lang="en-US" dirty="0"/>
          </a:p>
        </p:txBody>
      </p:sp>
    </p:spTree>
    <p:extLst>
      <p:ext uri="{BB962C8B-B14F-4D97-AF65-F5344CB8AC3E}">
        <p14:creationId xmlns:p14="http://schemas.microsoft.com/office/powerpoint/2010/main" val="27718116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DC9A-3F4D-4AC3-96EE-CF6E92FA23B9}"/>
              </a:ext>
            </a:extLst>
          </p:cNvPr>
          <p:cNvSpPr>
            <a:spLocks noGrp="1"/>
          </p:cNvSpPr>
          <p:nvPr>
            <p:ph type="title"/>
          </p:nvPr>
        </p:nvSpPr>
        <p:spPr>
          <a:xfrm>
            <a:off x="581192" y="274321"/>
            <a:ext cx="5257800" cy="819304"/>
          </a:xfrm>
        </p:spPr>
        <p:txBody>
          <a:bodyPr/>
          <a:lstStyle/>
          <a:p>
            <a:r>
              <a:rPr lang="en-US" dirty="0">
                <a:solidFill>
                  <a:srgbClr val="0076B6"/>
                </a:solidFill>
              </a:rPr>
              <a:t>Contacts</a:t>
            </a:r>
          </a:p>
        </p:txBody>
      </p:sp>
      <p:sp>
        <p:nvSpPr>
          <p:cNvPr id="3" name="Content Placeholder 2">
            <a:extLst>
              <a:ext uri="{FF2B5EF4-FFF2-40B4-BE49-F238E27FC236}">
                <a16:creationId xmlns:a16="http://schemas.microsoft.com/office/drawing/2014/main" id="{A2C6FE65-565F-4EC5-ACED-8F19353318C9}"/>
              </a:ext>
            </a:extLst>
          </p:cNvPr>
          <p:cNvSpPr>
            <a:spLocks noGrp="1"/>
          </p:cNvSpPr>
          <p:nvPr>
            <p:ph idx="1"/>
          </p:nvPr>
        </p:nvSpPr>
        <p:spPr>
          <a:xfrm>
            <a:off x="581192" y="2367281"/>
            <a:ext cx="11029615" cy="3953982"/>
          </a:xfrm>
        </p:spPr>
        <p:txBody>
          <a:bodyPr>
            <a:normAutofit/>
          </a:bodyPr>
          <a:lstStyle/>
          <a:p>
            <a:pPr marL="0" indent="0" fontAlgn="base">
              <a:spcBef>
                <a:spcPct val="0"/>
              </a:spcBef>
              <a:spcAft>
                <a:spcPct val="0"/>
              </a:spcAft>
              <a:buNone/>
              <a:defRPr/>
            </a:pPr>
            <a:endParaRPr lang="en-US" b="1" dirty="0">
              <a:ln w="1905"/>
              <a:solidFill>
                <a:srgbClr val="0000FF"/>
              </a:solidFill>
              <a:effectLst>
                <a:innerShdw blurRad="69850" dist="43180" dir="5400000">
                  <a:srgbClr val="000000">
                    <a:alpha val="65000"/>
                  </a:srgbClr>
                </a:innerShdw>
              </a:effectLst>
              <a:latin typeface="Arial" charset="0"/>
            </a:endParaRPr>
          </a:p>
          <a:p>
            <a:r>
              <a:rPr lang="en-US" dirty="0"/>
              <a:t> </a:t>
            </a:r>
            <a:r>
              <a:rPr lang="en-US" sz="2400" dirty="0"/>
              <a:t>John Castle – Executive Director </a:t>
            </a:r>
            <a:r>
              <a:rPr lang="en-US" sz="2400" dirty="0">
                <a:hlinkClick r:id="rId3"/>
              </a:rPr>
              <a:t>jcastle@gcra-sc.org</a:t>
            </a:r>
            <a:r>
              <a:rPr lang="en-US" sz="2400" dirty="0"/>
              <a:t> EXT 114</a:t>
            </a:r>
          </a:p>
          <a:p>
            <a:r>
              <a:rPr lang="en-US" sz="2400" dirty="0"/>
              <a:t>Imma Nwobodu, Program Director </a:t>
            </a:r>
            <a:r>
              <a:rPr lang="en-US" sz="2400" dirty="0">
                <a:hlinkClick r:id="rId4"/>
              </a:rPr>
              <a:t>inwobodu@gcra-sc.org</a:t>
            </a:r>
            <a:r>
              <a:rPr lang="en-US" sz="2400" dirty="0"/>
              <a:t> EXT 115</a:t>
            </a:r>
          </a:p>
          <a:p>
            <a:r>
              <a:rPr lang="en-US" sz="2400" dirty="0"/>
              <a:t>Jose Reynoso – Associate Community </a:t>
            </a:r>
            <a:r>
              <a:rPr lang="en-US" sz="2400"/>
              <a:t>Development Planner </a:t>
            </a:r>
            <a:r>
              <a:rPr lang="en-US" sz="2400" dirty="0">
                <a:hlinkClick r:id="rId5"/>
              </a:rPr>
              <a:t>jreyneso@gcra-sc.org</a:t>
            </a:r>
            <a:r>
              <a:rPr lang="en-US" sz="2400" dirty="0"/>
              <a:t>   EXT 127</a:t>
            </a:r>
          </a:p>
          <a:p>
            <a:r>
              <a:rPr lang="en-US" sz="2400" dirty="0"/>
              <a:t>Francisco Arnaiz- Senior Community Development Planner </a:t>
            </a:r>
            <a:r>
              <a:rPr lang="en-US" sz="2400" dirty="0">
                <a:hlinkClick r:id="rId6"/>
              </a:rPr>
              <a:t>farnaiz@gcra-sc.org</a:t>
            </a:r>
            <a:r>
              <a:rPr lang="en-US" sz="2400" dirty="0"/>
              <a:t>  EXT 120</a:t>
            </a:r>
          </a:p>
          <a:p>
            <a:endParaRPr lang="en-US" dirty="0"/>
          </a:p>
        </p:txBody>
      </p:sp>
      <p:sp>
        <p:nvSpPr>
          <p:cNvPr id="4" name="Slide Number Placeholder 3">
            <a:extLst>
              <a:ext uri="{FF2B5EF4-FFF2-40B4-BE49-F238E27FC236}">
                <a16:creationId xmlns:a16="http://schemas.microsoft.com/office/drawing/2014/main" id="{C2B992FD-339C-417D-B8BF-485A0F3A1DA6}"/>
              </a:ext>
            </a:extLst>
          </p:cNvPr>
          <p:cNvSpPr>
            <a:spLocks noGrp="1"/>
          </p:cNvSpPr>
          <p:nvPr>
            <p:ph type="sldNum" sz="quarter" idx="12"/>
          </p:nvPr>
        </p:nvSpPr>
        <p:spPr/>
        <p:txBody>
          <a:bodyPr/>
          <a:lstStyle/>
          <a:p>
            <a:fld id="{D57F1E4F-1CFF-5643-939E-217C01CDF565}" type="slidenum">
              <a:rPr lang="en-US" smtClean="0"/>
              <a:pPr/>
              <a:t>41</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5DF1B874-918B-B841-EF3B-1C1C742910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Tree>
    <p:extLst>
      <p:ext uri="{BB962C8B-B14F-4D97-AF65-F5344CB8AC3E}">
        <p14:creationId xmlns:p14="http://schemas.microsoft.com/office/powerpoint/2010/main" val="271367916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3DC9A-3F4D-4AC3-96EE-CF6E92FA23B9}"/>
              </a:ext>
            </a:extLst>
          </p:cNvPr>
          <p:cNvSpPr>
            <a:spLocks noGrp="1"/>
          </p:cNvSpPr>
          <p:nvPr>
            <p:ph type="title"/>
          </p:nvPr>
        </p:nvSpPr>
        <p:spPr>
          <a:xfrm>
            <a:off x="581192" y="274321"/>
            <a:ext cx="5257800" cy="819304"/>
          </a:xfrm>
        </p:spPr>
        <p:txBody>
          <a:bodyPr/>
          <a:lstStyle/>
          <a:p>
            <a:endParaRPr lang="en-US" dirty="0">
              <a:solidFill>
                <a:srgbClr val="0076B6"/>
              </a:solidFill>
            </a:endParaRPr>
          </a:p>
        </p:txBody>
      </p:sp>
      <p:sp>
        <p:nvSpPr>
          <p:cNvPr id="3" name="Content Placeholder 2">
            <a:extLst>
              <a:ext uri="{FF2B5EF4-FFF2-40B4-BE49-F238E27FC236}">
                <a16:creationId xmlns:a16="http://schemas.microsoft.com/office/drawing/2014/main" id="{A2C6FE65-565F-4EC5-ACED-8F19353318C9}"/>
              </a:ext>
            </a:extLst>
          </p:cNvPr>
          <p:cNvSpPr>
            <a:spLocks noGrp="1"/>
          </p:cNvSpPr>
          <p:nvPr>
            <p:ph idx="1"/>
          </p:nvPr>
        </p:nvSpPr>
        <p:spPr>
          <a:xfrm>
            <a:off x="581192" y="2367281"/>
            <a:ext cx="11029615" cy="3953982"/>
          </a:xfrm>
        </p:spPr>
        <p:txBody>
          <a:bodyPr>
            <a:normAutofit/>
          </a:bodyPr>
          <a:lstStyle/>
          <a:p>
            <a:pPr marL="0" indent="0" algn="ctr" fontAlgn="base">
              <a:spcBef>
                <a:spcPct val="0"/>
              </a:spcBef>
              <a:spcAft>
                <a:spcPct val="0"/>
              </a:spcAft>
              <a:buNone/>
              <a:defRPr/>
            </a:pPr>
            <a:r>
              <a:rPr lang="en-US" sz="6000" b="1" dirty="0">
                <a:ln w="1905"/>
                <a:effectLst>
                  <a:innerShdw blurRad="69850" dist="43180" dir="5400000">
                    <a:srgbClr val="000000">
                      <a:alpha val="65000"/>
                    </a:srgbClr>
                  </a:innerShdw>
                </a:effectLst>
              </a:rPr>
              <a:t>Thank you!</a:t>
            </a:r>
          </a:p>
        </p:txBody>
      </p:sp>
      <p:sp>
        <p:nvSpPr>
          <p:cNvPr id="4" name="Slide Number Placeholder 3">
            <a:extLst>
              <a:ext uri="{FF2B5EF4-FFF2-40B4-BE49-F238E27FC236}">
                <a16:creationId xmlns:a16="http://schemas.microsoft.com/office/drawing/2014/main" id="{C2B992FD-339C-417D-B8BF-485A0F3A1DA6}"/>
              </a:ext>
            </a:extLst>
          </p:cNvPr>
          <p:cNvSpPr>
            <a:spLocks noGrp="1"/>
          </p:cNvSpPr>
          <p:nvPr>
            <p:ph type="sldNum" sz="quarter" idx="12"/>
          </p:nvPr>
        </p:nvSpPr>
        <p:spPr/>
        <p:txBody>
          <a:bodyPr/>
          <a:lstStyle/>
          <a:p>
            <a:fld id="{D57F1E4F-1CFF-5643-939E-217C01CDF565}" type="slidenum">
              <a:rPr lang="en-US" smtClean="0"/>
              <a:pPr/>
              <a:t>42</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5DF1B874-918B-B841-EF3B-1C1C74291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Tree>
    <p:extLst>
      <p:ext uri="{BB962C8B-B14F-4D97-AF65-F5344CB8AC3E}">
        <p14:creationId xmlns:p14="http://schemas.microsoft.com/office/powerpoint/2010/main" val="13049641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D95-7DEB-48EE-8FF6-AC824D1C5D49}"/>
              </a:ext>
            </a:extLst>
          </p:cNvPr>
          <p:cNvSpPr>
            <a:spLocks noGrp="1"/>
          </p:cNvSpPr>
          <p:nvPr>
            <p:ph type="title"/>
          </p:nvPr>
        </p:nvSpPr>
        <p:spPr>
          <a:xfrm>
            <a:off x="487063" y="271850"/>
            <a:ext cx="11029616" cy="1013800"/>
          </a:xfrm>
        </p:spPr>
        <p:txBody>
          <a:bodyPr>
            <a:normAutofit/>
          </a:bodyPr>
          <a:lstStyle/>
          <a:p>
            <a:r>
              <a:rPr lang="en-US" dirty="0">
                <a:solidFill>
                  <a:srgbClr val="0076B6"/>
                </a:solidFill>
              </a:rPr>
              <a:t>About GCRA </a:t>
            </a:r>
          </a:p>
        </p:txBody>
      </p:sp>
      <p:sp>
        <p:nvSpPr>
          <p:cNvPr id="3" name="Content Placeholder 2">
            <a:extLst>
              <a:ext uri="{FF2B5EF4-FFF2-40B4-BE49-F238E27FC236}">
                <a16:creationId xmlns:a16="http://schemas.microsoft.com/office/drawing/2014/main" id="{DCD0681D-C5E7-4238-90BE-A4A80D8DC75A}"/>
              </a:ext>
            </a:extLst>
          </p:cNvPr>
          <p:cNvSpPr>
            <a:spLocks noGrp="1"/>
          </p:cNvSpPr>
          <p:nvPr>
            <p:ph idx="1"/>
          </p:nvPr>
        </p:nvSpPr>
        <p:spPr>
          <a:xfrm>
            <a:off x="372036" y="1093624"/>
            <a:ext cx="11332901" cy="5439508"/>
          </a:xfrm>
        </p:spPr>
        <p:txBody>
          <a:bodyPr>
            <a:normAutofit/>
          </a:bodyPr>
          <a:lstStyle/>
          <a:p>
            <a:pPr marL="0" indent="0">
              <a:buNone/>
            </a:pPr>
            <a:endParaRPr lang="en-US" sz="2000" dirty="0">
              <a:effectLst/>
              <a:latin typeface="Arial Rounded MT Bold" panose="020F0704030504030204" pitchFamily="34" charset="0"/>
              <a:ea typeface="Calibri" panose="020F0502020204030204" pitchFamily="34" charset="0"/>
              <a:cs typeface="Calibri" panose="020F0502020204030204" pitchFamily="34" charset="0"/>
            </a:endParaRPr>
          </a:p>
          <a:p>
            <a:r>
              <a:rPr lang="en-US" sz="3000" dirty="0">
                <a:effectLst/>
                <a:latin typeface="Calibri" panose="020F0502020204030204" pitchFamily="34" charset="0"/>
                <a:ea typeface="Calibri" panose="020F0502020204030204" pitchFamily="34" charset="0"/>
                <a:cs typeface="Calibri" panose="020F0502020204030204" pitchFamily="34" charset="0"/>
              </a:rPr>
              <a:t>Estab</a:t>
            </a:r>
            <a:r>
              <a:rPr lang="en-US" sz="3000" dirty="0">
                <a:latin typeface="Calibri" panose="020F0502020204030204" pitchFamily="34" charset="0"/>
                <a:ea typeface="Calibri" panose="020F0502020204030204" pitchFamily="34" charset="0"/>
                <a:cs typeface="Calibri" panose="020F0502020204030204" pitchFamily="34" charset="0"/>
              </a:rPr>
              <a:t>lished in 1974 </a:t>
            </a:r>
          </a:p>
          <a:p>
            <a:pPr marL="0" indent="0">
              <a:buNone/>
            </a:pPr>
            <a:r>
              <a:rPr lang="en-US" sz="3000" dirty="0">
                <a:latin typeface="Calibri" panose="020F0502020204030204" pitchFamily="34" charset="0"/>
                <a:ea typeface="Calibri" panose="020F0502020204030204" pitchFamily="34" charset="0"/>
                <a:cs typeface="Calibri" panose="020F0502020204030204" pitchFamily="34" charset="0"/>
              </a:rPr>
              <a:t>Administers Community Planning and Development (CPD) funding from HUD for Greenville County: </a:t>
            </a:r>
          </a:p>
          <a:p>
            <a:r>
              <a:rPr lang="en-US" sz="3000" dirty="0">
                <a:latin typeface="Calibri" panose="020F0502020204030204" pitchFamily="34" charset="0"/>
                <a:ea typeface="Calibri" panose="020F0502020204030204" pitchFamily="34" charset="0"/>
                <a:cs typeface="Calibri" panose="020F0502020204030204" pitchFamily="34" charset="0"/>
              </a:rPr>
              <a:t>HOME, CDBG, ESG, and HOME-ARP </a:t>
            </a:r>
          </a:p>
          <a:p>
            <a:r>
              <a:rPr lang="en-US" sz="3000" dirty="0">
                <a:latin typeface="Calibri" panose="020F0502020204030204" pitchFamily="34" charset="0"/>
                <a:ea typeface="Calibri" panose="020F0502020204030204" pitchFamily="34" charset="0"/>
                <a:cs typeface="Calibri" panose="020F0502020204030204" pitchFamily="34" charset="0"/>
              </a:rPr>
              <a:t>Greenville County Affordable Housing Fund (AHF) (local funding)</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3000" dirty="0">
                <a:latin typeface="Calibri" panose="020F0502020204030204" pitchFamily="34" charset="0"/>
                <a:ea typeface="Calibri" panose="020F0502020204030204" pitchFamily="34" charset="0"/>
                <a:cs typeface="Calibri" panose="020F0502020204030204" pitchFamily="34" charset="0"/>
              </a:rPr>
              <a:t>U</a:t>
            </a:r>
            <a:r>
              <a:rPr lang="en-US" sz="3000" dirty="0">
                <a:effectLst/>
                <a:latin typeface="Calibri" panose="020F0502020204030204" pitchFamily="34" charset="0"/>
                <a:ea typeface="Calibri" panose="020F0502020204030204" pitchFamily="34" charset="0"/>
                <a:cs typeface="Calibri" panose="020F0502020204030204" pitchFamily="34" charset="0"/>
              </a:rPr>
              <a:t>sed to address affordable housing, homelessness, economic development, and neighborhood  revitalization serving specifically low to moderate income communities.</a:t>
            </a:r>
          </a:p>
          <a:p>
            <a:pPr marL="0" indent="0">
              <a:buNone/>
            </a:pPr>
            <a:endParaRPr lang="en-US" sz="2000" dirty="0">
              <a:latin typeface="Arial Black" panose="020B0A04020102020204" pitchFamily="34" charset="0"/>
              <a:cs typeface="Calibri" panose="020F050202020403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E1715698-A585-4BB5-A554-8716243AE665}"/>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83B4A9AF-440D-3266-38B6-B0642E6BC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Tree>
    <p:extLst>
      <p:ext uri="{BB962C8B-B14F-4D97-AF65-F5344CB8AC3E}">
        <p14:creationId xmlns:p14="http://schemas.microsoft.com/office/powerpoint/2010/main" val="247351611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D95-7DEB-48EE-8FF6-AC824D1C5D49}"/>
              </a:ext>
            </a:extLst>
          </p:cNvPr>
          <p:cNvSpPr>
            <a:spLocks noGrp="1"/>
          </p:cNvSpPr>
          <p:nvPr>
            <p:ph type="title"/>
          </p:nvPr>
        </p:nvSpPr>
        <p:spPr>
          <a:xfrm>
            <a:off x="487063" y="271850"/>
            <a:ext cx="11029616" cy="1013800"/>
          </a:xfrm>
        </p:spPr>
        <p:txBody>
          <a:bodyPr>
            <a:normAutofit/>
          </a:bodyPr>
          <a:lstStyle/>
          <a:p>
            <a:r>
              <a:rPr lang="en-US" dirty="0">
                <a:solidFill>
                  <a:srgbClr val="0076B6"/>
                </a:solidFill>
              </a:rPr>
              <a:t>In House Projects </a:t>
            </a:r>
          </a:p>
        </p:txBody>
      </p:sp>
      <p:sp>
        <p:nvSpPr>
          <p:cNvPr id="4" name="Slide Number Placeholder 3">
            <a:extLst>
              <a:ext uri="{FF2B5EF4-FFF2-40B4-BE49-F238E27FC236}">
                <a16:creationId xmlns:a16="http://schemas.microsoft.com/office/drawing/2014/main" id="{E1715698-A585-4BB5-A554-8716243AE665}"/>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83B4A9AF-440D-3266-38B6-B0642E6BC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pic>
        <p:nvPicPr>
          <p:cNvPr id="9" name="Picture 8">
            <a:extLst>
              <a:ext uri="{FF2B5EF4-FFF2-40B4-BE49-F238E27FC236}">
                <a16:creationId xmlns:a16="http://schemas.microsoft.com/office/drawing/2014/main" id="{0A776055-4F57-32E0-849C-F64631F8CBF1}"/>
              </a:ext>
            </a:extLst>
          </p:cNvPr>
          <p:cNvPicPr>
            <a:picLocks noChangeAspect="1"/>
          </p:cNvPicPr>
          <p:nvPr/>
        </p:nvPicPr>
        <p:blipFill>
          <a:blip r:embed="rId4"/>
          <a:stretch>
            <a:fillRect/>
          </a:stretch>
        </p:blipFill>
        <p:spPr>
          <a:xfrm>
            <a:off x="1040144" y="1394534"/>
            <a:ext cx="4824628" cy="2433474"/>
          </a:xfrm>
          <a:prstGeom prst="rect">
            <a:avLst/>
          </a:prstGeom>
        </p:spPr>
      </p:pic>
      <p:pic>
        <p:nvPicPr>
          <p:cNvPr id="11" name="Picture 10">
            <a:extLst>
              <a:ext uri="{FF2B5EF4-FFF2-40B4-BE49-F238E27FC236}">
                <a16:creationId xmlns:a16="http://schemas.microsoft.com/office/drawing/2014/main" id="{4965D181-03A8-4AF8-EC82-2B5635C09654}"/>
              </a:ext>
            </a:extLst>
          </p:cNvPr>
          <p:cNvPicPr>
            <a:picLocks noChangeAspect="1"/>
          </p:cNvPicPr>
          <p:nvPr/>
        </p:nvPicPr>
        <p:blipFill>
          <a:blip r:embed="rId5"/>
          <a:stretch>
            <a:fillRect/>
          </a:stretch>
        </p:blipFill>
        <p:spPr>
          <a:xfrm>
            <a:off x="5864772" y="1386940"/>
            <a:ext cx="3338912" cy="2433474"/>
          </a:xfrm>
          <a:prstGeom prst="rect">
            <a:avLst/>
          </a:prstGeom>
        </p:spPr>
      </p:pic>
      <p:pic>
        <p:nvPicPr>
          <p:cNvPr id="15" name="Picture 14">
            <a:extLst>
              <a:ext uri="{FF2B5EF4-FFF2-40B4-BE49-F238E27FC236}">
                <a16:creationId xmlns:a16="http://schemas.microsoft.com/office/drawing/2014/main" id="{5E100879-BD8D-97FA-D1D8-B4DB112C86B5}"/>
              </a:ext>
            </a:extLst>
          </p:cNvPr>
          <p:cNvPicPr>
            <a:picLocks noChangeAspect="1"/>
          </p:cNvPicPr>
          <p:nvPr/>
        </p:nvPicPr>
        <p:blipFill>
          <a:blip r:embed="rId6"/>
          <a:stretch>
            <a:fillRect/>
          </a:stretch>
        </p:blipFill>
        <p:spPr>
          <a:xfrm>
            <a:off x="1040144" y="3854570"/>
            <a:ext cx="3866921" cy="2604373"/>
          </a:xfrm>
          <a:prstGeom prst="rect">
            <a:avLst/>
          </a:prstGeom>
        </p:spPr>
      </p:pic>
      <p:pic>
        <p:nvPicPr>
          <p:cNvPr id="16" name="Content Placeholder 7">
            <a:extLst>
              <a:ext uri="{FF2B5EF4-FFF2-40B4-BE49-F238E27FC236}">
                <a16:creationId xmlns:a16="http://schemas.microsoft.com/office/drawing/2014/main" id="{C6671563-43C6-50AA-AF4B-C931BB2DD330}"/>
              </a:ext>
            </a:extLst>
          </p:cNvPr>
          <p:cNvPicPr>
            <a:picLocks noGrp="1" noChangeAspect="1"/>
          </p:cNvPicPr>
          <p:nvPr>
            <p:ph idx="1"/>
          </p:nvPr>
        </p:nvPicPr>
        <p:blipFill>
          <a:blip r:embed="rId7"/>
          <a:stretch>
            <a:fillRect/>
          </a:stretch>
        </p:blipFill>
        <p:spPr>
          <a:xfrm>
            <a:off x="4977915" y="3854569"/>
            <a:ext cx="5117883" cy="2542946"/>
          </a:xfrm>
        </p:spPr>
      </p:pic>
    </p:spTree>
    <p:extLst>
      <p:ext uri="{BB962C8B-B14F-4D97-AF65-F5344CB8AC3E}">
        <p14:creationId xmlns:p14="http://schemas.microsoft.com/office/powerpoint/2010/main" val="30830792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2031" y="365129"/>
            <a:ext cx="10931769" cy="1006471"/>
          </a:xfrm>
        </p:spPr>
        <p:txBody>
          <a:bodyPr>
            <a:normAutofit/>
          </a:bodyPr>
          <a:lstStyle/>
          <a:p>
            <a:r>
              <a:rPr lang="en-US" dirty="0">
                <a:solidFill>
                  <a:srgbClr val="0076B6"/>
                </a:solidFill>
              </a:rPr>
              <a:t>Partner Projects</a:t>
            </a:r>
          </a:p>
        </p:txBody>
      </p:sp>
      <p:sp>
        <p:nvSpPr>
          <p:cNvPr id="4" name="Slide Number Placeholder 3"/>
          <p:cNvSpPr>
            <a:spLocks noGrp="1"/>
          </p:cNvSpPr>
          <p:nvPr>
            <p:ph type="sldNum" sz="quarter" idx="12"/>
          </p:nvPr>
        </p:nvSpPr>
        <p:spPr/>
        <p:txBody>
          <a:bodyPr>
            <a:normAutofit/>
          </a:bodyPr>
          <a:lstStyle/>
          <a:p>
            <a:pPr>
              <a:spcAft>
                <a:spcPts val="600"/>
              </a:spcAft>
              <a:defRPr/>
            </a:pPr>
            <a:fld id="{76C8DA69-C2C7-44A6-B16D-FEBEAC012249}" type="slidenum">
              <a:rPr lang="en-US" altLang="en-US" smtClean="0"/>
              <a:pPr>
                <a:spcAft>
                  <a:spcPts val="600"/>
                </a:spcAft>
                <a:defRPr/>
              </a:pPr>
              <a:t>7</a:t>
            </a:fld>
            <a:endParaRPr lang="en-US" altLang="en-US" dirty="0"/>
          </a:p>
        </p:txBody>
      </p:sp>
      <p:pic>
        <p:nvPicPr>
          <p:cNvPr id="3" name="Picture 2" descr="A picture containing text, clipart&#10;&#10;Description automatically generated">
            <a:extLst>
              <a:ext uri="{FF2B5EF4-FFF2-40B4-BE49-F238E27FC236}">
                <a16:creationId xmlns:a16="http://schemas.microsoft.com/office/drawing/2014/main" id="{B2254065-C4EE-1DFF-3910-0CD284EC0C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pic>
        <p:nvPicPr>
          <p:cNvPr id="8" name="Content Placeholder 7">
            <a:extLst>
              <a:ext uri="{FF2B5EF4-FFF2-40B4-BE49-F238E27FC236}">
                <a16:creationId xmlns:a16="http://schemas.microsoft.com/office/drawing/2014/main" id="{DD31539D-8B37-441A-4DE4-50198B54B36D}"/>
              </a:ext>
            </a:extLst>
          </p:cNvPr>
          <p:cNvPicPr>
            <a:picLocks noGrp="1" noChangeAspect="1"/>
          </p:cNvPicPr>
          <p:nvPr>
            <p:ph idx="1"/>
          </p:nvPr>
        </p:nvPicPr>
        <p:blipFill>
          <a:blip r:embed="rId6"/>
          <a:stretch>
            <a:fillRect/>
          </a:stretch>
        </p:blipFill>
        <p:spPr>
          <a:xfrm>
            <a:off x="422031" y="1462408"/>
            <a:ext cx="5628225" cy="2463398"/>
          </a:xfrm>
        </p:spPr>
      </p:pic>
      <p:pic>
        <p:nvPicPr>
          <p:cNvPr id="9" name="Content Placeholder 9">
            <a:extLst>
              <a:ext uri="{FF2B5EF4-FFF2-40B4-BE49-F238E27FC236}">
                <a16:creationId xmlns:a16="http://schemas.microsoft.com/office/drawing/2014/main" id="{320F242F-EE9C-1722-CEEC-93798AAD9C8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313163" y="3982798"/>
            <a:ext cx="3168284" cy="2334939"/>
          </a:xfrm>
          <a:prstGeom prst="rect">
            <a:avLst/>
          </a:prstGeom>
        </p:spPr>
      </p:pic>
      <p:pic>
        <p:nvPicPr>
          <p:cNvPr id="11" name="Content Placeholder 7">
            <a:extLst>
              <a:ext uri="{FF2B5EF4-FFF2-40B4-BE49-F238E27FC236}">
                <a16:creationId xmlns:a16="http://schemas.microsoft.com/office/drawing/2014/main" id="{A882A599-F47D-5A05-9788-6617D824E76F}"/>
              </a:ext>
            </a:extLst>
          </p:cNvPr>
          <p:cNvPicPr>
            <a:picLocks noChangeAspect="1"/>
          </p:cNvPicPr>
          <p:nvPr/>
        </p:nvPicPr>
        <p:blipFill>
          <a:blip r:embed="rId8">
            <a:extLst>
              <a:ext uri="{28A0092B-C50C-407E-A947-70E740481C1C}">
                <a14:useLocalDpi xmlns:a14="http://schemas.microsoft.com/office/drawing/2010/main" val="0"/>
              </a:ext>
            </a:extLst>
          </a:blip>
          <a:srcRect l="1726" r="1726"/>
          <a:stretch/>
        </p:blipFill>
        <p:spPr>
          <a:xfrm>
            <a:off x="5018184" y="3982798"/>
            <a:ext cx="3168284" cy="2463398"/>
          </a:xfrm>
          <a:prstGeom prst="rect">
            <a:avLst/>
          </a:prstGeom>
          <a:noFill/>
        </p:spPr>
      </p:pic>
      <p:pic>
        <p:nvPicPr>
          <p:cNvPr id="13" name="Picture 12">
            <a:extLst>
              <a:ext uri="{FF2B5EF4-FFF2-40B4-BE49-F238E27FC236}">
                <a16:creationId xmlns:a16="http://schemas.microsoft.com/office/drawing/2014/main" id="{BCF90E3A-CB96-7753-7ABE-682396FD1815}"/>
              </a:ext>
            </a:extLst>
          </p:cNvPr>
          <p:cNvPicPr>
            <a:picLocks noChangeAspect="1"/>
          </p:cNvPicPr>
          <p:nvPr/>
        </p:nvPicPr>
        <p:blipFill>
          <a:blip r:embed="rId9"/>
          <a:stretch>
            <a:fillRect/>
          </a:stretch>
        </p:blipFill>
        <p:spPr>
          <a:xfrm>
            <a:off x="422031" y="3942486"/>
            <a:ext cx="4469458" cy="2500534"/>
          </a:xfrm>
          <a:prstGeom prst="rect">
            <a:avLst/>
          </a:prstGeom>
        </p:spPr>
      </p:pic>
      <p:pic>
        <p:nvPicPr>
          <p:cNvPr id="15" name="Picture 14">
            <a:extLst>
              <a:ext uri="{FF2B5EF4-FFF2-40B4-BE49-F238E27FC236}">
                <a16:creationId xmlns:a16="http://schemas.microsoft.com/office/drawing/2014/main" id="{5A7DB608-CBB2-1F5D-505D-6A2D20BDF982}"/>
              </a:ext>
            </a:extLst>
          </p:cNvPr>
          <p:cNvPicPr>
            <a:picLocks noChangeAspect="1"/>
          </p:cNvPicPr>
          <p:nvPr/>
        </p:nvPicPr>
        <p:blipFill>
          <a:blip r:embed="rId10"/>
          <a:stretch>
            <a:fillRect/>
          </a:stretch>
        </p:blipFill>
        <p:spPr>
          <a:xfrm>
            <a:off x="6096000" y="1462408"/>
            <a:ext cx="5385447" cy="2463398"/>
          </a:xfrm>
          <a:prstGeom prst="rect">
            <a:avLst/>
          </a:prstGeom>
        </p:spPr>
      </p:pic>
    </p:spTree>
    <p:extLst>
      <p:ext uri="{BB962C8B-B14F-4D97-AF65-F5344CB8AC3E}">
        <p14:creationId xmlns:p14="http://schemas.microsoft.com/office/powerpoint/2010/main" val="1557244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864" y="274321"/>
            <a:ext cx="8873367" cy="1097280"/>
          </a:xfrm>
        </p:spPr>
        <p:txBody>
          <a:bodyPr>
            <a:normAutofit/>
          </a:bodyPr>
          <a:lstStyle/>
          <a:p>
            <a:r>
              <a:rPr lang="en-US" dirty="0">
                <a:solidFill>
                  <a:srgbClr val="0076B6"/>
                </a:solidFill>
              </a:rPr>
              <a:t>Purpose of HOME &amp; AHF Programs</a:t>
            </a:r>
          </a:p>
        </p:txBody>
      </p:sp>
      <p:sp>
        <p:nvSpPr>
          <p:cNvPr id="5" name="Content Placeholder 4"/>
          <p:cNvSpPr>
            <a:spLocks noGrp="1"/>
          </p:cNvSpPr>
          <p:nvPr>
            <p:ph idx="1"/>
          </p:nvPr>
        </p:nvSpPr>
        <p:spPr>
          <a:xfrm>
            <a:off x="4401849" y="1891454"/>
            <a:ext cx="7507794" cy="4429808"/>
          </a:xfrm>
        </p:spPr>
        <p:txBody>
          <a:bodyPr>
            <a:normAutofit fontScale="70000" lnSpcReduction="20000"/>
          </a:bodyPr>
          <a:lstStyle/>
          <a:p>
            <a:pPr marL="305435" indent="-305435">
              <a:buFont typeface="Wingdings" panose="05000000000000000000" pitchFamily="2" charset="2"/>
              <a:buChar char="q"/>
            </a:pPr>
            <a:r>
              <a:rPr lang="en-US" dirty="0">
                <a:latin typeface="Gadugi"/>
              </a:rPr>
              <a:t>Increase the production, promote availability and accessibility of affordable rental and homeownership opportunities for  very low, low, moderate, and middle-income residents.</a:t>
            </a:r>
          </a:p>
          <a:p>
            <a:pPr marL="305435" indent="-305435"/>
            <a:endParaRPr lang="en-US" dirty="0">
              <a:latin typeface="Gadugi" panose="020B0502040204020203" pitchFamily="34" charset="0"/>
            </a:endParaRPr>
          </a:p>
          <a:p>
            <a:pPr marL="305435" indent="-305435">
              <a:buFont typeface="Wingdings" panose="05000000000000000000" pitchFamily="2" charset="2"/>
              <a:buChar char="q"/>
            </a:pPr>
            <a:r>
              <a:rPr lang="en-US" dirty="0">
                <a:latin typeface="Gadugi"/>
              </a:rPr>
              <a:t>Strengthen public-private partnerships in the production and operation of affordable housing by providing gap financing to projects serving very low-, low-, moderate- and middle-income residents.</a:t>
            </a:r>
          </a:p>
          <a:p>
            <a:pPr marL="305435" indent="-305435"/>
            <a:endParaRPr lang="en-US" dirty="0">
              <a:latin typeface="Gadugi" panose="020B0502040204020203" pitchFamily="34" charset="0"/>
            </a:endParaRPr>
          </a:p>
          <a:p>
            <a:pPr marL="305435" indent="-305435">
              <a:buFont typeface="Wingdings" panose="05000000000000000000" pitchFamily="2" charset="2"/>
              <a:buChar char="q"/>
            </a:pPr>
            <a:r>
              <a:rPr lang="en-US" dirty="0">
                <a:latin typeface="Gadugi" panose="020B0502040204020203" pitchFamily="34" charset="0"/>
              </a:rPr>
              <a:t>Strengthen the local government's ability to design and implement strategies for achieving adequate supplies of affordable housing.</a:t>
            </a:r>
          </a:p>
          <a:p>
            <a:pPr marL="305435" indent="-305435">
              <a:buFont typeface="Wingdings" panose="05000000000000000000" pitchFamily="2" charset="2"/>
              <a:buChar char="q"/>
            </a:pPr>
            <a:endParaRPr lang="en-US" dirty="0">
              <a:latin typeface="Gadugi" panose="020B0502040204020203" pitchFamily="34" charset="0"/>
            </a:endParaRPr>
          </a:p>
          <a:p>
            <a:pPr marL="305435" indent="-305435">
              <a:buFont typeface="Wingdings" panose="05000000000000000000" pitchFamily="2" charset="2"/>
              <a:buChar char="q"/>
            </a:pPr>
            <a:r>
              <a:rPr lang="en-US" dirty="0">
                <a:latin typeface="Gadugi" panose="020B0502040204020203" pitchFamily="34" charset="0"/>
              </a:rPr>
              <a:t>Ensuring that housing affordability is attainable Countywide.</a:t>
            </a:r>
          </a:p>
          <a:p>
            <a:pPr marL="305435" indent="-305435"/>
            <a:endParaRPr lang="en-US" dirty="0"/>
          </a:p>
        </p:txBody>
      </p:sp>
      <p:sp>
        <p:nvSpPr>
          <p:cNvPr id="6" name="Slide Number Placeholder 5">
            <a:extLst>
              <a:ext uri="{FF2B5EF4-FFF2-40B4-BE49-F238E27FC236}">
                <a16:creationId xmlns:a16="http://schemas.microsoft.com/office/drawing/2014/main" id="{4CAD1430-988B-41CA-B146-42D7BAC10F08}"/>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2" name="Picture 1">
            <a:extLst>
              <a:ext uri="{FF2B5EF4-FFF2-40B4-BE49-F238E27FC236}">
                <a16:creationId xmlns:a16="http://schemas.microsoft.com/office/drawing/2014/main" id="{2D3F45B7-F1A6-4E2F-A8A6-1038DA6ABAA4}"/>
              </a:ext>
            </a:extLst>
          </p:cNvPr>
          <p:cNvPicPr>
            <a:picLocks noChangeAspect="1"/>
          </p:cNvPicPr>
          <p:nvPr/>
        </p:nvPicPr>
        <p:blipFill>
          <a:blip r:embed="rId3"/>
          <a:stretch>
            <a:fillRect/>
          </a:stretch>
        </p:blipFill>
        <p:spPr>
          <a:xfrm>
            <a:off x="282357" y="1856362"/>
            <a:ext cx="4119492" cy="3841053"/>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78A601D6-ABC9-5E44-FAA4-E7DD8A23AF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Tree>
    <p:extLst>
      <p:ext uri="{BB962C8B-B14F-4D97-AF65-F5344CB8AC3E}">
        <p14:creationId xmlns:p14="http://schemas.microsoft.com/office/powerpoint/2010/main" val="39089856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345" y="507157"/>
            <a:ext cx="7800809" cy="1172933"/>
          </a:xfrm>
        </p:spPr>
        <p:txBody>
          <a:bodyPr anchor="t">
            <a:noAutofit/>
          </a:bodyPr>
          <a:lstStyle/>
          <a:p>
            <a:r>
              <a:rPr lang="en-US" dirty="0">
                <a:solidFill>
                  <a:srgbClr val="0076B6"/>
                </a:solidFill>
              </a:rPr>
              <a:t>HOME &amp; AHF Eligible Applicants</a:t>
            </a:r>
          </a:p>
        </p:txBody>
      </p:sp>
      <p:sp>
        <p:nvSpPr>
          <p:cNvPr id="3" name="Content Placeholder 2"/>
          <p:cNvSpPr>
            <a:spLocks noGrp="1"/>
          </p:cNvSpPr>
          <p:nvPr>
            <p:ph idx="1"/>
          </p:nvPr>
        </p:nvSpPr>
        <p:spPr>
          <a:xfrm>
            <a:off x="405345" y="1477334"/>
            <a:ext cx="8896310" cy="3903331"/>
          </a:xfrm>
          <a:ln w="57150">
            <a:noFill/>
          </a:ln>
        </p:spPr>
        <p:txBody>
          <a:bodyPr anchor="t">
            <a:normAutofit/>
          </a:bodyPr>
          <a:lstStyle/>
          <a:p>
            <a:pPr>
              <a:buFont typeface="Wingdings" panose="05000000000000000000" pitchFamily="2" charset="2"/>
              <a:buChar char="q"/>
            </a:pPr>
            <a:r>
              <a:rPr lang="en-US" sz="2000" dirty="0">
                <a:latin typeface="Gadugi" panose="020B0502040204020203" pitchFamily="34" charset="0"/>
              </a:rPr>
              <a:t>Nonprofit organizations - Developers</a:t>
            </a:r>
          </a:p>
          <a:p>
            <a:pPr>
              <a:buFont typeface="Wingdings" panose="05000000000000000000" pitchFamily="2" charset="2"/>
              <a:buChar char="q"/>
            </a:pPr>
            <a:r>
              <a:rPr lang="en-US" sz="3200" dirty="0">
                <a:solidFill>
                  <a:schemeClr val="bg1"/>
                </a:solidFill>
                <a:latin typeface="Gadugi" panose="020B0502040204020203" pitchFamily="34" charset="0"/>
              </a:rPr>
              <a:t>For-profit organizations – Developers</a:t>
            </a:r>
          </a:p>
          <a:p>
            <a:pPr>
              <a:buFont typeface="Wingdings" panose="05000000000000000000" pitchFamily="2" charset="2"/>
              <a:buChar char="q"/>
            </a:pPr>
            <a:r>
              <a:rPr lang="en-US" sz="3200" dirty="0">
                <a:solidFill>
                  <a:schemeClr val="bg1"/>
                </a:solidFill>
                <a:latin typeface="Gadugi" panose="020B0502040204020203" pitchFamily="34" charset="0"/>
              </a:rPr>
              <a:t>Non-profit organizations </a:t>
            </a:r>
          </a:p>
          <a:p>
            <a:pPr>
              <a:buFont typeface="Wingdings" panose="05000000000000000000" pitchFamily="2" charset="2"/>
              <a:buChar char="q"/>
            </a:pPr>
            <a:r>
              <a:rPr lang="en-US" sz="3200" dirty="0">
                <a:solidFill>
                  <a:schemeClr val="bg1"/>
                </a:solidFill>
                <a:latin typeface="Gadugi" panose="020B0502040204020203" pitchFamily="34" charset="0"/>
              </a:rPr>
              <a:t>Community Housing Development Organizations (CHDOs) </a:t>
            </a:r>
          </a:p>
          <a:p>
            <a:pPr lvl="1">
              <a:buFont typeface="Wingdings" panose="05000000000000000000" pitchFamily="2" charset="2"/>
              <a:buChar char="q"/>
            </a:pPr>
            <a:r>
              <a:rPr lang="en-US" sz="3200" u="sng" dirty="0">
                <a:solidFill>
                  <a:schemeClr val="bg1"/>
                </a:solidFill>
                <a:latin typeface="Gadugi" panose="020B0502040204020203" pitchFamily="34" charset="0"/>
              </a:rPr>
              <a:t>HOME Only </a:t>
            </a:r>
          </a:p>
          <a:p>
            <a:pPr>
              <a:buFont typeface="Wingdings" panose="05000000000000000000" pitchFamily="2" charset="2"/>
              <a:buChar char="q"/>
            </a:pPr>
            <a:endParaRPr lang="en-US" sz="2000" dirty="0">
              <a:latin typeface="Gadugi" panose="020B0502040204020203" pitchFamily="34" charset="0"/>
            </a:endParaRPr>
          </a:p>
        </p:txBody>
      </p:sp>
      <p:sp>
        <p:nvSpPr>
          <p:cNvPr id="4" name="Slide Number Placeholder 3">
            <a:extLst>
              <a:ext uri="{FF2B5EF4-FFF2-40B4-BE49-F238E27FC236}">
                <a16:creationId xmlns:a16="http://schemas.microsoft.com/office/drawing/2014/main" id="{7E083890-5CC6-48C9-BFD5-129DE9FDCF10}"/>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5" name="Picture 4" descr="A picture containing text, clipart&#10;&#10;Description automatically generated">
            <a:extLst>
              <a:ext uri="{FF2B5EF4-FFF2-40B4-BE49-F238E27FC236}">
                <a16:creationId xmlns:a16="http://schemas.microsoft.com/office/drawing/2014/main" id="{9965FD03-4E1C-B23F-0B63-A2B430E73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1" y="274321"/>
            <a:ext cx="3361335" cy="819303"/>
          </a:xfrm>
          <a:prstGeom prst="rect">
            <a:avLst/>
          </a:prstGeom>
        </p:spPr>
      </p:pic>
    </p:spTree>
    <p:extLst>
      <p:ext uri="{BB962C8B-B14F-4D97-AF65-F5344CB8AC3E}">
        <p14:creationId xmlns:p14="http://schemas.microsoft.com/office/powerpoint/2010/main" val="3090188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6744D9F4BFE74A8DA3E725207911E6" ma:contentTypeVersion="16" ma:contentTypeDescription="Create a new document." ma:contentTypeScope="" ma:versionID="e53a591e849f5e48f070b2d19da4d00c">
  <xsd:schema xmlns:xsd="http://www.w3.org/2001/XMLSchema" xmlns:xs="http://www.w3.org/2001/XMLSchema" xmlns:p="http://schemas.microsoft.com/office/2006/metadata/properties" xmlns:ns3="89caa727-87a6-4cbd-98b3-23f5b650241a" xmlns:ns4="c7402f1b-3864-4272-8a97-35f10eb33ef7" targetNamespace="http://schemas.microsoft.com/office/2006/metadata/properties" ma:root="true" ma:fieldsID="06ee3b77cadca1946d3a5ccc065d4c28" ns3:_="" ns4:_="">
    <xsd:import namespace="89caa727-87a6-4cbd-98b3-23f5b650241a"/>
    <xsd:import namespace="c7402f1b-3864-4272-8a97-35f10eb33ef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ObjectDetectorVersion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caa727-87a6-4cbd-98b3-23f5b65024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_activity" ma:index="23"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402f1b-3864-4272-8a97-35f10eb33ef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9caa727-87a6-4cbd-98b3-23f5b650241a" xsi:nil="true"/>
  </documentManagement>
</p:properties>
</file>

<file path=customXml/itemProps1.xml><?xml version="1.0" encoding="utf-8"?>
<ds:datastoreItem xmlns:ds="http://schemas.openxmlformats.org/officeDocument/2006/customXml" ds:itemID="{F5E2330E-F5D5-4BF9-8042-479E048A97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caa727-87a6-4cbd-98b3-23f5b650241a"/>
    <ds:schemaRef ds:uri="c7402f1b-3864-4272-8a97-35f10eb33e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F3D9E8-07BF-41C2-B52B-ED1C01DB913D}">
  <ds:schemaRefs>
    <ds:schemaRef ds:uri="http://schemas.microsoft.com/sharepoint/v3/contenttype/forms"/>
  </ds:schemaRefs>
</ds:datastoreItem>
</file>

<file path=customXml/itemProps3.xml><?xml version="1.0" encoding="utf-8"?>
<ds:datastoreItem xmlns:ds="http://schemas.openxmlformats.org/officeDocument/2006/customXml" ds:itemID="{0D53E96D-CE4E-426D-A0C9-7E891DCDDEC9}">
  <ds:schemaRefs>
    <ds:schemaRef ds:uri="c7402f1b-3864-4272-8a97-35f10eb33ef7"/>
    <ds:schemaRef ds:uri="http://schemas.microsoft.com/office/2006/documentManagement/types"/>
    <ds:schemaRef ds:uri="http://schemas.microsoft.com/office/infopath/2007/PartnerControls"/>
    <ds:schemaRef ds:uri="89caa727-87a6-4cbd-98b3-23f5b650241a"/>
    <ds:schemaRef ds:uri="http://schemas.openxmlformats.org/package/2006/metadata/core-properties"/>
    <ds:schemaRef ds:uri="http://purl.org/dc/elements/1.1/"/>
    <ds:schemaRef ds:uri="http://schemas.microsoft.com/office/2006/metadata/properti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14897</TotalTime>
  <Words>3614</Words>
  <Application>Microsoft Office PowerPoint</Application>
  <PresentationFormat>Widescreen</PresentationFormat>
  <Paragraphs>598</Paragraphs>
  <Slides>42</Slides>
  <Notes>42</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42</vt:i4>
      </vt:variant>
    </vt:vector>
  </HeadingPairs>
  <TitlesOfParts>
    <vt:vector size="61" baseType="lpstr">
      <vt:lpstr>Arial</vt:lpstr>
      <vt:lpstr>Arial Black</vt:lpstr>
      <vt:lpstr>Arial Rounded MT Bold</vt:lpstr>
      <vt:lpstr>Avenir Next LT Pro</vt:lpstr>
      <vt:lpstr>Calibri</vt:lpstr>
      <vt:lpstr>Calibri Light</vt:lpstr>
      <vt:lpstr>Century Gothic</vt:lpstr>
      <vt:lpstr>Courier New</vt:lpstr>
      <vt:lpstr>Gadugi</vt:lpstr>
      <vt:lpstr>Gill Sans MT</vt:lpstr>
      <vt:lpstr>Nunito Sans Regular</vt:lpstr>
      <vt:lpstr>Palatino Linotype</vt:lpstr>
      <vt:lpstr>Times New Roman</vt:lpstr>
      <vt:lpstr>Verdana</vt:lpstr>
      <vt:lpstr>Wingdings</vt:lpstr>
      <vt:lpstr>Wingdings 2</vt:lpstr>
      <vt:lpstr>Wingdings,Sans-Serif</vt:lpstr>
      <vt:lpstr>Executive</vt:lpstr>
      <vt:lpstr>Office Theme</vt:lpstr>
      <vt:lpstr>Housing Development and Financial Assistance Funding Application</vt:lpstr>
      <vt:lpstr>Logistics</vt:lpstr>
      <vt:lpstr>Agenda &amp; Objectives </vt:lpstr>
      <vt:lpstr>Welcome and Introductions</vt:lpstr>
      <vt:lpstr>About GCRA </vt:lpstr>
      <vt:lpstr>In House Projects </vt:lpstr>
      <vt:lpstr>Partner Projects</vt:lpstr>
      <vt:lpstr>Purpose of HOME &amp; AHF Programs</vt:lpstr>
      <vt:lpstr>HOME &amp; AHF Eligible Applicants</vt:lpstr>
      <vt:lpstr>Eligible Areas/ Project Locations</vt:lpstr>
      <vt:lpstr>PowerPoint Presentation</vt:lpstr>
      <vt:lpstr>Eligible Uses</vt:lpstr>
      <vt:lpstr>Priorities</vt:lpstr>
      <vt:lpstr>HUD Income Limits</vt:lpstr>
      <vt:lpstr>HUD Income Limits</vt:lpstr>
      <vt:lpstr>HUD Income Limits</vt:lpstr>
      <vt:lpstr> Projects targeting low-income families will receive additional points</vt:lpstr>
      <vt:lpstr>Eligible Beneficiaries – HOME funds</vt:lpstr>
      <vt:lpstr>AHF &amp; HOME Eligible Project Costs</vt:lpstr>
      <vt:lpstr>Funding Availability</vt:lpstr>
      <vt:lpstr>HOME &amp; AHF Forms of Funding Assistance</vt:lpstr>
      <vt:lpstr>HOME Affordability Period</vt:lpstr>
      <vt:lpstr>Questions?  10 Minute Break!  </vt:lpstr>
      <vt:lpstr>The Application </vt:lpstr>
      <vt:lpstr>Application Requirements </vt:lpstr>
      <vt:lpstr>PowerPoint Presentation</vt:lpstr>
      <vt:lpstr>Market Study</vt:lpstr>
      <vt:lpstr>Market Study: Key Takeaways</vt:lpstr>
      <vt:lpstr>Leveraging and Per Unit Gap Fund Request </vt:lpstr>
      <vt:lpstr>Developer Experience &amp; Capacity</vt:lpstr>
      <vt:lpstr>Cost/Profit Reasonableness &amp; Financial Feasibility </vt:lpstr>
      <vt:lpstr>Funding Commitments  </vt:lpstr>
      <vt:lpstr>Readiness to Proceed</vt:lpstr>
      <vt:lpstr>Submission Requirements </vt:lpstr>
      <vt:lpstr>Housing Development FUNDs – HOME and GCAHF Selection process and Timeframe</vt:lpstr>
      <vt:lpstr>Environmental Completed Inhouse</vt:lpstr>
      <vt:lpstr>Related Laws and Authorities : Laws and Authorities</vt:lpstr>
      <vt:lpstr>Environmental Reviews</vt:lpstr>
      <vt:lpstr>FTHB Program </vt:lpstr>
      <vt:lpstr>Show Application</vt:lpstr>
      <vt:lpstr>Contacts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 Development and Financial Assistance Funding Application</dc:title>
  <dc:creator>Imma Nwobodu</dc:creator>
  <cp:lastModifiedBy>Francisco Arnaiz</cp:lastModifiedBy>
  <cp:revision>68</cp:revision>
  <cp:lastPrinted>2023-01-17T18:45:06Z</cp:lastPrinted>
  <dcterms:created xsi:type="dcterms:W3CDTF">2021-01-21T14:56:05Z</dcterms:created>
  <dcterms:modified xsi:type="dcterms:W3CDTF">2024-01-17T15:01:39Z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0x010100606744D9F4BFE74A8DA3E725207911E6</vt:lpwstr>
  </property>
</Properties>
</file>